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1" d="100"/>
          <a:sy n="81" d="100"/>
        </p:scale>
        <p:origin x="80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C8E832A1-AE20-595C-6C6A-C6CAD6D72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9" t="1529" r="16895" b="27442"/>
          <a:stretch>
            <a:fillRect/>
          </a:stretch>
        </p:blipFill>
        <p:spPr>
          <a:xfrm flipH="1">
            <a:off x="-27432" y="0"/>
            <a:ext cx="12219432" cy="68657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5259" y="1820486"/>
            <a:ext cx="4800600" cy="276218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8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5260" y="4714821"/>
            <a:ext cx="3830874" cy="149661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95259" y="219456"/>
            <a:ext cx="2703777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35440" y="219456"/>
            <a:ext cx="149536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61717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17452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96455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6AC85073-6D22-76C5-C752-C565E9FBC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" t="10520" r="14652" b="11508"/>
          <a:stretch>
            <a:fillRect/>
          </a:stretch>
        </p:blipFill>
        <p:spPr>
          <a:xfrm flipH="1">
            <a:off x="-2" y="11899"/>
            <a:ext cx="12192001" cy="686571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BF6CFC71-0CC0-F6AB-06FD-5F2DE2587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459253"/>
            <a:ext cx="5658468" cy="2691359"/>
          </a:xfrm>
        </p:spPr>
        <p:txBody>
          <a:bodyPr/>
          <a:lstStyle>
            <a:lvl1pPr>
              <a:defRPr sz="4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1932924-E87B-08A2-5EE3-BBA69699E2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2264" y="516600"/>
            <a:ext cx="2593814" cy="162788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2265" y="219456"/>
            <a:ext cx="2504049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3200" y="219456"/>
            <a:ext cx="1146383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74186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8895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tIns="36576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7EB34FF5-770C-AA64-B806-5D6DED71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63843"/>
            <a:ext cx="12188952" cy="2394157"/>
          </a:xfrm>
          <a:gradFill>
            <a:gsLst>
              <a:gs pos="31000">
                <a:srgbClr val="000000">
                  <a:alpha val="30000"/>
                </a:srgbClr>
              </a:gs>
              <a:gs pos="87000">
                <a:srgbClr val="000000">
                  <a:alpha val="60000"/>
                </a:srgbClr>
              </a:gs>
              <a:gs pos="0">
                <a:srgbClr val="000000">
                  <a:alpha val="0"/>
                </a:srgbClr>
              </a:gs>
            </a:gsLst>
            <a:lin ang="5400000" scaled="0"/>
          </a:gradFill>
        </p:spPr>
        <p:txBody>
          <a:bodyPr lIns="502920" tIns="0" rIns="5029200" bIns="365760"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9132BB0-A42B-7355-8046-F22B2344C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1099" y="4463843"/>
            <a:ext cx="3387853" cy="2394157"/>
          </a:xfrm>
        </p:spPr>
        <p:txBody>
          <a:bodyPr vert="horz" lIns="137160" tIns="365760" rIns="0" bIns="457200" rtlCol="0" anchor="b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37656" y="219456"/>
            <a:ext cx="274061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866095" y="219456"/>
            <a:ext cx="195799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62195" y="219456"/>
            <a:ext cx="448805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42303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6F838A51-B977-1664-089F-3B2250DFE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117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980" y="4311805"/>
            <a:ext cx="8585337" cy="2368300"/>
          </a:xfrm>
        </p:spPr>
        <p:txBody>
          <a:bodyPr anchor="b">
            <a:normAutofit/>
          </a:bodyPr>
          <a:lstStyle>
            <a:lvl1pPr>
              <a:defRPr sz="6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65617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9456"/>
            <a:ext cx="19132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8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86577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D09BF41B-6D10-9A6E-03E4-5E7320A61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2"/>
            <a:ext cx="12192000" cy="28690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68" y="2138776"/>
            <a:ext cx="6433266" cy="1962149"/>
          </a:xfrm>
        </p:spPr>
        <p:txBody>
          <a:bodyPr anchor="t">
            <a:normAutofit/>
          </a:bodyPr>
          <a:lstStyle>
            <a:lvl1pPr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3300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53301" y="2138776"/>
            <a:ext cx="3718420" cy="4109624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73453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red and yellow light&#10;&#10;AI-generated content may be incorrect.">
            <a:extLst>
              <a:ext uri="{FF2B5EF4-FFF2-40B4-BE49-F238E27FC236}">
                <a16:creationId xmlns:a16="http://schemas.microsoft.com/office/drawing/2014/main" id="{BD349A90-08FB-AFC0-8649-56404DF7B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09"/>
          <a:stretch>
            <a:fillRect/>
          </a:stretch>
        </p:blipFill>
        <p:spPr>
          <a:xfrm rot="10800000" flipH="1">
            <a:off x="-9982" y="2555751"/>
            <a:ext cx="12192000" cy="4343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852" y="3481713"/>
            <a:ext cx="5496426" cy="2092272"/>
          </a:xfrm>
        </p:spPr>
        <p:txBody>
          <a:bodyPr anchor="t">
            <a:normAutofit/>
          </a:bodyPr>
          <a:lstStyle>
            <a:lvl1pPr>
              <a:defRPr sz="7600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43EA2DD-B019-E3AA-ACB7-13CC3353E8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2555751"/>
          </a:xfrm>
          <a:blipFill>
            <a:blip r:embed="rId3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3660" y="2734068"/>
            <a:ext cx="272733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85567" y="2734068"/>
            <a:ext cx="158671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14" y="2734068"/>
            <a:ext cx="52669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85567" y="3481713"/>
            <a:ext cx="3916103" cy="2765887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marL="228600" lvl="0" indent="-228600"/>
            <a:r>
              <a:rPr lang="cs-CZ"/>
              <a:t>Po kliknutí můžete upravovat styly textu v předloze.</a:t>
            </a:r>
          </a:p>
          <a:p>
            <a:pPr marL="228600" lvl="1" indent="-228600"/>
            <a:r>
              <a:rPr lang="cs-CZ"/>
              <a:t>Druhá úroveň</a:t>
            </a:r>
          </a:p>
          <a:p>
            <a:pPr marL="228600" lvl="2" indent="-228600"/>
            <a:r>
              <a:rPr lang="cs-CZ"/>
              <a:t>Třetí úroveň</a:t>
            </a:r>
          </a:p>
          <a:p>
            <a:pPr marL="228600" lvl="3" indent="-228600"/>
            <a:r>
              <a:rPr lang="cs-CZ"/>
              <a:t>Čtvrtá úroveň</a:t>
            </a:r>
          </a:p>
          <a:p>
            <a:pPr marL="228600" lvl="4" indent="-228600"/>
            <a:r>
              <a:rPr lang="cs-CZ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96938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purple and black background&#10;&#10;AI-generated content may be incorrect.">
            <a:extLst>
              <a:ext uri="{FF2B5EF4-FFF2-40B4-BE49-F238E27FC236}">
                <a16:creationId xmlns:a16="http://schemas.microsoft.com/office/drawing/2014/main" id="{518E8C82-2B1B-76C7-A67D-099AEEEAD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9"/>
          <a:stretch>
            <a:fillRect/>
          </a:stretch>
        </p:blipFill>
        <p:spPr>
          <a:xfrm>
            <a:off x="6324601" y="1"/>
            <a:ext cx="588125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851" y="1276990"/>
            <a:ext cx="5378267" cy="985658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418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0295" y="21485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77" y="2471736"/>
            <a:ext cx="5378268" cy="36627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96630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E41EB56E-DF88-E5AB-35AF-891395DCD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406900"/>
            <a:ext cx="9144000" cy="2451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899" y="1886712"/>
            <a:ext cx="3507989" cy="3233928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08394"/>
            <a:ext cx="253211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67400" y="208394"/>
            <a:ext cx="20175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588" y="208394"/>
            <a:ext cx="5531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67401" y="1886712"/>
            <a:ext cx="4495800" cy="32339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>
                <a:solidFill>
                  <a:schemeClr val="tx1"/>
                </a:solidFill>
              </a:defRPr>
            </a:lvl1pPr>
            <a:lvl2pPr>
              <a:defRPr lang="en-US">
                <a:solidFill>
                  <a:schemeClr val="tx1"/>
                </a:solidFill>
              </a:defRPr>
            </a:lvl2pPr>
            <a:lvl3pPr>
              <a:defRPr lang="en-US">
                <a:solidFill>
                  <a:schemeClr val="tx1"/>
                </a:solidFill>
              </a:defRPr>
            </a:lvl3pPr>
            <a:lvl4pPr>
              <a:defRPr lang="en-US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55231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436" y="1115568"/>
            <a:ext cx="2505264" cy="1624122"/>
          </a:xfrm>
        </p:spPr>
        <p:txBody>
          <a:bodyPr anchor="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684048" cy="3383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74064" y="215823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242" y="215823"/>
            <a:ext cx="549272" cy="338328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8436" y="3028523"/>
            <a:ext cx="2505264" cy="341037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B2531DA-E07E-34C2-010B-27DB8B00492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74064" y="1181100"/>
            <a:ext cx="8817936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81493441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4000500" cy="1352516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727930" cy="3383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7899" y="219456"/>
            <a:ext cx="1747774" cy="338328"/>
          </a:xfrm>
        </p:spPr>
        <p:txBody>
          <a:bodyPr/>
          <a:lstStyle/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3948" y="216280"/>
            <a:ext cx="551113" cy="338328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7899" y="1104900"/>
            <a:ext cx="6925002" cy="1352516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None/>
              <a:defRPr sz="1400"/>
            </a:lvl1pPr>
            <a:lvl2pPr marL="514350" indent="-285750">
              <a:buFont typeface="Arial" panose="020B0604020202020204" pitchFamily="34" charset="0"/>
              <a:buNone/>
              <a:defRPr sz="14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400"/>
            </a:lvl4pPr>
            <a:lvl5pPr marL="1085850" indent="-17145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46877B-7C99-D26C-DFEC-72A4289A8FA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938509"/>
            <a:ext cx="12192000" cy="3919491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04004310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2514600" cy="2918919"/>
          </a:xfrm>
        </p:spPr>
        <p:txBody>
          <a:bodyPr anchor="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5146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EB6A322-B3CC-9AE7-DB63-8B433811BD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23747" y="0"/>
            <a:ext cx="8768253" cy="3985719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800" y="4077628"/>
            <a:ext cx="1920240" cy="338328"/>
          </a:xfrm>
        </p:spPr>
        <p:txBody>
          <a:bodyPr/>
          <a:lstStyle/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407762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4423576"/>
            <a:ext cx="8420100" cy="1824824"/>
          </a:xfrm>
        </p:spPr>
        <p:txBody>
          <a:bodyPr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64687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1339" y="1115568"/>
            <a:ext cx="5247577" cy="994131"/>
          </a:xfrm>
        </p:spPr>
        <p:txBody>
          <a:bodyPr anchor="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933700" cy="3383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96579" y="209088"/>
            <a:ext cx="184404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4185" y="209088"/>
            <a:ext cx="555948" cy="338328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3BFBE8F-8803-50FD-04BC-3A247F9767C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181100"/>
            <a:ext cx="5247577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81339" y="2133600"/>
            <a:ext cx="5247577" cy="4114800"/>
          </a:xfrm>
        </p:spPr>
        <p:txBody>
          <a:bodyPr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55305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57" y="1115568"/>
            <a:ext cx="3607670" cy="3170545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4858"/>
            <a:ext cx="2597106" cy="3383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5909" y="214858"/>
            <a:ext cx="1586711" cy="338328"/>
          </a:xfrm>
        </p:spPr>
        <p:txBody>
          <a:bodyPr/>
          <a:lstStyle/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610" y="214858"/>
            <a:ext cx="555948" cy="338328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5909" y="1112672"/>
            <a:ext cx="6926991" cy="196780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21707E4-5122-AA3B-7CFC-6AF9C0BAC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03079" y="3500203"/>
            <a:ext cx="7288921" cy="3357797"/>
          </a:xfrm>
          <a:custGeom>
            <a:avLst/>
            <a:gdLst>
              <a:gd name="connsiteX0" fmla="*/ 0 w 7391400"/>
              <a:gd name="connsiteY0" fmla="*/ 0 h 3018269"/>
              <a:gd name="connsiteX1" fmla="*/ 7391400 w 7391400"/>
              <a:gd name="connsiteY1" fmla="*/ 0 h 3018269"/>
              <a:gd name="connsiteX2" fmla="*/ 7391400 w 7391400"/>
              <a:gd name="connsiteY2" fmla="*/ 3018269 h 3018269"/>
              <a:gd name="connsiteX3" fmla="*/ 0 w 7391400"/>
              <a:gd name="connsiteY3" fmla="*/ 3018269 h 301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1400" h="3018269">
                <a:moveTo>
                  <a:pt x="0" y="0"/>
                </a:moveTo>
                <a:lnTo>
                  <a:pt x="7391400" y="0"/>
                </a:lnTo>
                <a:lnTo>
                  <a:pt x="7391400" y="3018269"/>
                </a:lnTo>
                <a:lnTo>
                  <a:pt x="0" y="3018269"/>
                </a:lnTo>
                <a:close/>
              </a:path>
            </a:pathLst>
          </a:custGeom>
          <a:blipFill dpi="0" rotWithShape="1">
            <a:blip r:embed="rId2" cstate="email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11191331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3429001"/>
            <a:ext cx="2501307" cy="2551982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02C8AD-A927-B946-5850-6500487D688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12192000" cy="270509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865290"/>
            <a:ext cx="2726376" cy="3383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799" y="2865290"/>
            <a:ext cx="1967345" cy="338328"/>
          </a:xfrm>
        </p:spPr>
        <p:txBody>
          <a:bodyPr/>
          <a:lstStyle/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865290"/>
            <a:ext cx="555948" cy="338328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3429000"/>
            <a:ext cx="8210204" cy="30099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2910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230" y="1115568"/>
            <a:ext cx="3603256" cy="1409878"/>
          </a:xfrm>
        </p:spPr>
        <p:txBody>
          <a:bodyPr anchor="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8700" y="209088"/>
            <a:ext cx="2514600" cy="338328"/>
          </a:xfrm>
        </p:spPr>
        <p:txBody>
          <a:bodyPr/>
          <a:lstStyle/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6019" y="219456"/>
            <a:ext cx="56434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230" y="2705100"/>
            <a:ext cx="3603256" cy="3695700"/>
          </a:xfrm>
        </p:spPr>
        <p:txBody>
          <a:bodyPr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83D1CED-EDC4-B2B7-E11C-EF0ED41A913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35269" y="1175658"/>
            <a:ext cx="7256731" cy="5682342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18346343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607626"/>
            <a:ext cx="4419600" cy="1640774"/>
          </a:xfrm>
        </p:spPr>
        <p:txBody>
          <a:bodyPr anchor="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4508209-B462-E74A-288F-8910B06DE3A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14" y="0"/>
            <a:ext cx="4836786" cy="421419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41275" y="209088"/>
            <a:ext cx="2726376" cy="3383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0525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41276" y="1104900"/>
            <a:ext cx="5750381" cy="51435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059907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3105335" cy="1636510"/>
          </a:xfrm>
        </p:spPr>
        <p:txBody>
          <a:bodyPr anchor="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522" y="214858"/>
            <a:ext cx="2536988" cy="338328"/>
          </a:xfrm>
        </p:spPr>
        <p:txBody>
          <a:bodyPr/>
          <a:lstStyle/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2840" y="214858"/>
            <a:ext cx="555948" cy="338328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8D0EC2-AB64-20F7-00E1-73B35DEAA2D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3017520"/>
            <a:ext cx="3417902" cy="384048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55522" y="1104901"/>
            <a:ext cx="7476571" cy="533399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868916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C26FEAF5-B987-7B83-7D1F-A4C535E2B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1" r="5781"/>
          <a:stretch>
            <a:fillRect/>
          </a:stretch>
        </p:blipFill>
        <p:spPr>
          <a:xfrm rot="10800000" flipH="1">
            <a:off x="0" y="-1"/>
            <a:ext cx="12192000" cy="686409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E9DD887D-B316-418B-8AF4-4F941223A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0" y="5082379"/>
            <a:ext cx="4000500" cy="1169230"/>
          </a:xfrm>
        </p:spPr>
        <p:txBody>
          <a:bodyPr anchor="b">
            <a:normAutofit/>
          </a:bodyPr>
          <a:lstStyle>
            <a:lvl1pPr>
              <a:defRPr sz="2000" spc="-50" baseline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72400" y="209088"/>
            <a:ext cx="197069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42D9118-C154-84FE-9D86-92525287F07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0988" y="1063625"/>
            <a:ext cx="10428287" cy="3508375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26000"/>
            </a:lvl1pPr>
          </a:lstStyle>
          <a:p>
            <a:pPr lvl="0"/>
            <a:r>
              <a:rPr lang="en-US"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819752998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ed and purple light&#10;&#10;AI-generated content may be incorrect.">
            <a:extLst>
              <a:ext uri="{FF2B5EF4-FFF2-40B4-BE49-F238E27FC236}">
                <a16:creationId xmlns:a16="http://schemas.microsoft.com/office/drawing/2014/main" id="{27A6C04A-3EE2-7293-8111-E4CF6B18B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4" t="57458" r="22221" b="1"/>
          <a:stretch>
            <a:fillRect/>
          </a:stretch>
        </p:blipFill>
        <p:spPr>
          <a:xfrm rot="10800000">
            <a:off x="0" y="0"/>
            <a:ext cx="12192000" cy="48028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9099" y="2885606"/>
            <a:ext cx="8801101" cy="3553293"/>
          </a:xfrm>
        </p:spPr>
        <p:txBody>
          <a:bodyPr anchor="b">
            <a:normAutofit/>
          </a:bodyPr>
          <a:lstStyle>
            <a:lvl1pPr marL="0" indent="0">
              <a:lnSpc>
                <a:spcPct val="85000"/>
              </a:lnSpc>
              <a:buNone/>
              <a:defRPr sz="6000" b="0" spc="-50" baseline="0">
                <a:solidFill>
                  <a:schemeClr val="tx1"/>
                </a:solidFill>
              </a:defRPr>
            </a:lvl1pPr>
            <a:lvl2pPr marL="228600" indent="0">
              <a:lnSpc>
                <a:spcPct val="85000"/>
              </a:lnSpc>
              <a:buNone/>
              <a:defRPr sz="4400" b="0" spc="-50" baseline="0">
                <a:solidFill>
                  <a:schemeClr val="tx1"/>
                </a:solidFill>
              </a:defRPr>
            </a:lvl2pPr>
            <a:lvl3pPr marL="457200" indent="0">
              <a:lnSpc>
                <a:spcPct val="85000"/>
              </a:lnSpc>
              <a:buNone/>
              <a:defRPr sz="4000" b="0" spc="-50" baseline="0">
                <a:solidFill>
                  <a:schemeClr val="tx1"/>
                </a:solidFill>
              </a:defRPr>
            </a:lvl3pPr>
            <a:lvl4pPr marL="685800" indent="0">
              <a:lnSpc>
                <a:spcPct val="85000"/>
              </a:lnSpc>
              <a:buNone/>
              <a:defRPr sz="3600" b="0" spc="-50" baseline="0">
                <a:solidFill>
                  <a:schemeClr val="tx1"/>
                </a:solidFill>
              </a:defRPr>
            </a:lvl4pPr>
            <a:lvl5pPr marL="914400" indent="0">
              <a:lnSpc>
                <a:spcPct val="85000"/>
              </a:lnSpc>
              <a:buNone/>
              <a:defRPr sz="3200" b="0" spc="-5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8064659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56ABB8EC-1098-DCAC-E2E3-BCA53EEC6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" t="22024" r="10011"/>
          <a:stretch>
            <a:fillRect/>
          </a:stretch>
        </p:blipFill>
        <p:spPr>
          <a:xfrm rot="10800000" flipH="1">
            <a:off x="0" y="0"/>
            <a:ext cx="12192000" cy="68640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899" y="4874218"/>
            <a:ext cx="8506567" cy="666427"/>
          </a:xfrm>
        </p:spPr>
        <p:txBody>
          <a:bodyPr anchor="ctr">
            <a:normAutofit/>
          </a:bodyPr>
          <a:lstStyle>
            <a:lvl1pPr algn="r">
              <a:lnSpc>
                <a:spcPct val="90000"/>
              </a:lnSpc>
              <a:defRPr sz="1400" b="0" cap="all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899" y="1856096"/>
            <a:ext cx="8506567" cy="2855388"/>
          </a:xfrm>
        </p:spPr>
        <p:txBody>
          <a:bodyPr anchor="ctr">
            <a:normAutofit/>
          </a:bodyPr>
          <a:lstStyle>
            <a:lvl1pPr marL="164592" indent="-164592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spc="-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3322996471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8382000" cy="70165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CA46A-141E-21AB-51BA-BA1F0F39570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8607D36-7013-02AC-69A9-8D38C5BBA7D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878824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627742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655" y="932098"/>
            <a:ext cx="10835539" cy="7040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202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8654" y="1675614"/>
            <a:ext cx="4913919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854769-C5D8-1BF0-C3A2-77216D6255D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2285022"/>
            <a:ext cx="4900773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6500" y="1675614"/>
            <a:ext cx="4967694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3527224-4234-3620-766D-DCCA3AFDF89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9401" y="2285022"/>
            <a:ext cx="4982762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707397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8380309" cy="8761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277371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721925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and purple light&#10;&#10;AI-generated content may be incorrect.">
            <a:extLst>
              <a:ext uri="{FF2B5EF4-FFF2-40B4-BE49-F238E27FC236}">
                <a16:creationId xmlns:a16="http://schemas.microsoft.com/office/drawing/2014/main" id="{CC69B319-31FA-514C-5A82-30B4D1B20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758952"/>
            <a:ext cx="7609668" cy="1734866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100" y="2705101"/>
            <a:ext cx="8801100" cy="29475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604983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purple light&#10;&#10;AI-generated content may be incorrect.">
            <a:extLst>
              <a:ext uri="{FF2B5EF4-FFF2-40B4-BE49-F238E27FC236}">
                <a16:creationId xmlns:a16="http://schemas.microsoft.com/office/drawing/2014/main" id="{86565871-9318-EC0D-5245-A159818CA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687F1B09-5020-D2DD-189E-7226AD232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2704772"/>
            <a:ext cx="5465660" cy="2733384"/>
          </a:xfrm>
        </p:spPr>
        <p:txBody>
          <a:bodyPr/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492B719-9068-0A96-E408-4EB3E9F85BE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05550" y="2705100"/>
            <a:ext cx="4410075" cy="15621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7435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9942409" cy="8761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417" y="2133600"/>
            <a:ext cx="9942409" cy="43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393" y="214858"/>
            <a:ext cx="2726376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1100" y="214858"/>
            <a:ext cx="192024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1657" y="214858"/>
            <a:ext cx="55594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4597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95" r:id="rId24"/>
    <p:sldLayoutId id="2147483696" r:id="rId25"/>
    <p:sldLayoutId id="2147483697" r:id="rId26"/>
    <p:sldLayoutId id="2147483698" r:id="rId27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0" kern="1200" spc="-1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64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7416">
          <p15:clr>
            <a:srgbClr val="F26B43"/>
          </p15:clr>
        </p15:guide>
        <p15:guide id="12" pos="4632">
          <p15:clr>
            <a:srgbClr val="F26B43"/>
          </p15:clr>
        </p15:guide>
        <p15:guide id="13" pos="5544">
          <p15:clr>
            <a:srgbClr val="F26B43"/>
          </p15:clr>
        </p15:guide>
        <p15:guide id="26" pos="2784">
          <p15:clr>
            <a:srgbClr val="F26B43"/>
          </p15:clr>
        </p15:guide>
        <p15:guide id="27" pos="3048">
          <p15:clr>
            <a:srgbClr val="F26B43"/>
          </p15:clr>
        </p15:guide>
        <p15:guide id="29" pos="3960">
          <p15:clr>
            <a:srgbClr val="F26B43"/>
          </p15:clr>
        </p15:guide>
        <p15:guide id="30" pos="1176">
          <p15:clr>
            <a:srgbClr val="F26B43"/>
          </p15:clr>
        </p15:guide>
        <p15:guide id="31" pos="912">
          <p15:clr>
            <a:srgbClr val="F26B43"/>
          </p15:clr>
        </p15:guide>
        <p15:guide id="32" pos="3696">
          <p15:clr>
            <a:srgbClr val="F26B43"/>
          </p15:clr>
        </p15:guide>
        <p15:guide id="33" pos="1848">
          <p15:clr>
            <a:srgbClr val="F26B43"/>
          </p15:clr>
        </p15:guide>
        <p15:guide id="34" pos="2112">
          <p15:clr>
            <a:srgbClr val="F26B43"/>
          </p15:clr>
        </p15:guide>
        <p15:guide id="36" pos="6528">
          <p15:clr>
            <a:srgbClr val="F26B43"/>
          </p15:clr>
        </p15:guide>
        <p15:guide id="37" pos="6744">
          <p15:clr>
            <a:srgbClr val="F26B43"/>
          </p15:clr>
        </p15:guide>
        <p15:guide id="42" orient="horz" pos="393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Procesor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35771" y="4344431"/>
            <a:ext cx="3830874" cy="1496616"/>
          </a:xfrm>
        </p:spPr>
        <p:txBody>
          <a:bodyPr>
            <a:normAutofit/>
          </a:bodyPr>
          <a:lstStyle/>
          <a:p>
            <a:r>
              <a:rPr lang="cs-CZ" sz="2400" dirty="0"/>
              <a:t>a jeho parametry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64244" y="1181338"/>
            <a:ext cx="5347855" cy="46080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43467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reveal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Co je to procesor?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6049" y="2052918"/>
            <a:ext cx="5981295" cy="4391425"/>
          </a:xfrm>
        </p:spPr>
        <p:txBody>
          <a:bodyPr>
            <a:normAutofit/>
          </a:bodyPr>
          <a:lstStyle/>
          <a:p>
            <a:r>
              <a:rPr lang="cs-CZ" sz="1600" dirty="0"/>
              <a:t>Výkonná jednotka počítače (tabletu, mobilu…)</a:t>
            </a:r>
          </a:p>
          <a:p>
            <a:r>
              <a:rPr lang="cs-CZ" sz="1600" dirty="0"/>
              <a:t>Zpracovává informace, provádí program a výpočty, </a:t>
            </a:r>
            <a:br>
              <a:rPr lang="cs-CZ" sz="1600" dirty="0"/>
            </a:br>
            <a:r>
              <a:rPr lang="cs-CZ" sz="1600" dirty="0"/>
              <a:t>uložené v operační paměti RAM</a:t>
            </a:r>
          </a:p>
          <a:p>
            <a:r>
              <a:rPr lang="cs-CZ" sz="1600" dirty="0"/>
              <a:t>Zpracované výsledky ukládá opět do RAM</a:t>
            </a:r>
          </a:p>
          <a:p>
            <a:r>
              <a:rPr lang="cs-CZ" sz="1600" dirty="0"/>
              <a:t>Zpracovávané informace jsou v tzv. strojovém kódu, </a:t>
            </a:r>
            <a:br>
              <a:rPr lang="cs-CZ" sz="1600" dirty="0"/>
            </a:br>
            <a:r>
              <a:rPr lang="cs-CZ" sz="1600" dirty="0"/>
              <a:t>do kterého je potřeba přeložit každý program, </a:t>
            </a:r>
            <a:br>
              <a:rPr lang="cs-CZ" sz="1600" dirty="0"/>
            </a:br>
            <a:r>
              <a:rPr lang="cs-CZ" sz="1600" dirty="0"/>
              <a:t>který má počítač zpracovat</a:t>
            </a:r>
          </a:p>
          <a:p>
            <a:r>
              <a:rPr lang="cs-CZ" sz="1600" dirty="0"/>
              <a:t>Zásadně ovlivňuje rychlost počítače</a:t>
            </a:r>
          </a:p>
          <a:p>
            <a:endParaRPr lang="cs-CZ" sz="16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7344" y="452718"/>
            <a:ext cx="3810000" cy="2552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7344" y="3151013"/>
            <a:ext cx="4659395" cy="3121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2490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accel="56000" decel="4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accel="56000" decel="4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Parametry procesoru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54539" y="2052918"/>
            <a:ext cx="6934832" cy="4195481"/>
          </a:xfrm>
        </p:spPr>
        <p:txBody>
          <a:bodyPr>
            <a:normAutofit fontScale="77500" lnSpcReduction="20000"/>
          </a:bodyPr>
          <a:lstStyle/>
          <a:p>
            <a:r>
              <a:rPr lang="cs-CZ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Taktovací frekvence </a:t>
            </a:r>
            <a:r>
              <a:rPr lang="cs-CZ" dirty="0"/>
              <a:t>(v GHz)</a:t>
            </a:r>
          </a:p>
          <a:p>
            <a:pPr lvl="1"/>
            <a:r>
              <a:rPr lang="cs-CZ" b="1" dirty="0"/>
              <a:t>vnitřní</a:t>
            </a:r>
            <a:r>
              <a:rPr lang="cs-CZ" dirty="0"/>
              <a:t> – udává rychlost zpracování informací </a:t>
            </a:r>
          </a:p>
          <a:p>
            <a:pPr lvl="1"/>
            <a:r>
              <a:rPr lang="cs-CZ" b="1" dirty="0" err="1"/>
              <a:t>boost</a:t>
            </a:r>
            <a:r>
              <a:rPr lang="cs-CZ" b="1" dirty="0"/>
              <a:t> / turbo </a:t>
            </a:r>
            <a:r>
              <a:rPr lang="cs-CZ" dirty="0"/>
              <a:t>– dočasné zvýšení výkonu za cenu zvýšení spotřeby a teploty</a:t>
            </a:r>
          </a:p>
          <a:p>
            <a:pPr lvl="1"/>
            <a:r>
              <a:rPr lang="cs-CZ" b="1" dirty="0"/>
              <a:t>vnější </a:t>
            </a:r>
            <a:r>
              <a:rPr lang="cs-CZ" dirty="0"/>
              <a:t>– rychlost předávání informací mezi procesorem a op. pamětí / dalšími zařízeními </a:t>
            </a:r>
            <a:br>
              <a:rPr lang="cs-CZ" dirty="0"/>
            </a:br>
            <a:r>
              <a:rPr lang="cs-CZ" dirty="0"/>
              <a:t>(zvaná také „rychlost sběrnice“)</a:t>
            </a:r>
          </a:p>
          <a:p>
            <a:r>
              <a:rPr lang="cs-CZ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Počet jader a vláken </a:t>
            </a:r>
            <a:r>
              <a:rPr lang="cs-CZ" dirty="0"/>
              <a:t>– kolik úkolů může procesor zpracovávat ve stejný okamžik</a:t>
            </a:r>
          </a:p>
          <a:p>
            <a:r>
              <a:rPr lang="cs-CZ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Velikost vyrovnávací paměti </a:t>
            </a:r>
            <a:r>
              <a:rPr lang="cs-CZ" b="1" dirty="0" err="1">
                <a:solidFill>
                  <a:schemeClr val="bg1">
                    <a:lumMod val="25000"/>
                    <a:lumOff val="75000"/>
                  </a:schemeClr>
                </a:solidFill>
              </a:rPr>
              <a:t>cache</a:t>
            </a:r>
            <a:br>
              <a:rPr lang="cs-CZ" b="1" dirty="0"/>
            </a:br>
            <a:r>
              <a:rPr lang="cs-CZ" dirty="0"/>
              <a:t>(malá, velmi rychlá operační paměť, umístěná přímo v procesoru, která slouží k vyrovnání pomalejší taktovací frekvence RAM a větší taktovací frekvence procesoru)</a:t>
            </a:r>
          </a:p>
          <a:p>
            <a:r>
              <a:rPr lang="cs-CZ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Architektura </a:t>
            </a:r>
            <a:r>
              <a:rPr lang="cs-CZ" dirty="0">
                <a:solidFill>
                  <a:schemeClr val="bg1">
                    <a:lumMod val="25000"/>
                    <a:lumOff val="75000"/>
                  </a:schemeClr>
                </a:solidFill>
              </a:rPr>
              <a:t>(pouze nejobvyklejší verze)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cs-CZ" b="1" dirty="0"/>
              <a:t>x86 / x64 </a:t>
            </a:r>
            <a:r>
              <a:rPr lang="cs-CZ" dirty="0"/>
              <a:t>– velká (plná) sada instrukcí (CISC), náročné na spotřebu</a:t>
            </a:r>
            <a:br>
              <a:rPr lang="cs-CZ" dirty="0"/>
            </a:br>
            <a:r>
              <a:rPr lang="cs-CZ" dirty="0"/>
              <a:t>(stolní PC, počítače s Windows, vysoký výkon, dlouhý vývoj a kompatibilita)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cs-CZ" b="1" dirty="0"/>
              <a:t>ARM </a:t>
            </a:r>
            <a:r>
              <a:rPr lang="cs-CZ" dirty="0"/>
              <a:t>– zredukovaná sada instrukcí, úspornější, donedávna pomalejší, mobily</a:t>
            </a:r>
            <a:br>
              <a:rPr lang="cs-CZ" dirty="0"/>
            </a:br>
            <a:r>
              <a:rPr lang="cs-CZ" dirty="0"/>
              <a:t>(Apple, </a:t>
            </a:r>
            <a:r>
              <a:rPr lang="cs-CZ" dirty="0" err="1"/>
              <a:t>Qualcomm</a:t>
            </a:r>
            <a:r>
              <a:rPr lang="cs-CZ" dirty="0"/>
              <a:t>)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cs-CZ" b="1" dirty="0"/>
              <a:t>RISC-V </a:t>
            </a:r>
            <a:r>
              <a:rPr lang="cs-CZ" dirty="0"/>
              <a:t>– otevřená architektura, bez licenčních poplatků; levné </a:t>
            </a:r>
            <a:r>
              <a:rPr lang="cs-CZ" dirty="0" err="1"/>
              <a:t>wearables</a:t>
            </a:r>
            <a:r>
              <a:rPr lang="cs-CZ" dirty="0"/>
              <a:t>, BT sluchátka, laciné mobily</a:t>
            </a:r>
          </a:p>
          <a:p>
            <a:r>
              <a:rPr lang="cs-CZ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Typ a určení procesoru</a:t>
            </a:r>
            <a:br>
              <a:rPr lang="cs-CZ" dirty="0"/>
            </a:br>
            <a:r>
              <a:rPr lang="cs-CZ" dirty="0"/>
              <a:t>(výrobce, zda je procesor pro tablety, NB nebo servery, zda je určen pro kancelář nebo pro server apod. – od toho se odvíjí jeho parametry, velikost, spotřeba…)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3543" y="2052918"/>
            <a:ext cx="4154714" cy="4154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7092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text 2">
            <a:extLst>
              <a:ext uri="{FF2B5EF4-FFF2-40B4-BE49-F238E27FC236}">
                <a16:creationId xmlns:a16="http://schemas.microsoft.com/office/drawing/2014/main" id="{276F4200-0960-CA90-34AF-46A4478D8006}"/>
              </a:ext>
            </a:extLst>
          </p:cNvPr>
          <p:cNvSpPr txBox="1">
            <a:spLocks/>
          </p:cNvSpPr>
          <p:nvPr/>
        </p:nvSpPr>
        <p:spPr>
          <a:xfrm>
            <a:off x="646112" y="785372"/>
            <a:ext cx="4396338" cy="465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000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GPU </a:t>
            </a:r>
            <a:r>
              <a:rPr lang="cs-CZ" sz="2000" dirty="0">
                <a:solidFill>
                  <a:schemeClr val="bg1">
                    <a:lumMod val="25000"/>
                    <a:lumOff val="75000"/>
                  </a:schemeClr>
                </a:solidFill>
              </a:rPr>
              <a:t>(</a:t>
            </a:r>
            <a:r>
              <a:rPr lang="cs-CZ" sz="2000" dirty="0" err="1">
                <a:solidFill>
                  <a:schemeClr val="bg1">
                    <a:lumMod val="25000"/>
                    <a:lumOff val="75000"/>
                  </a:schemeClr>
                </a:solidFill>
              </a:rPr>
              <a:t>Graphics</a:t>
            </a:r>
            <a:r>
              <a:rPr lang="cs-CZ" sz="2000" dirty="0">
                <a:solidFill>
                  <a:schemeClr val="bg1">
                    <a:lumMod val="25000"/>
                    <a:lumOff val="75000"/>
                  </a:schemeClr>
                </a:solidFill>
              </a:rPr>
              <a:t> </a:t>
            </a:r>
            <a:r>
              <a:rPr lang="cs-CZ" sz="2000" dirty="0" err="1">
                <a:solidFill>
                  <a:schemeClr val="bg1">
                    <a:lumMod val="25000"/>
                    <a:lumOff val="75000"/>
                  </a:schemeClr>
                </a:solidFill>
              </a:rPr>
              <a:t>Processing</a:t>
            </a:r>
            <a:r>
              <a:rPr lang="cs-CZ" sz="2000" dirty="0">
                <a:solidFill>
                  <a:schemeClr val="bg1">
                    <a:lumMod val="25000"/>
                    <a:lumOff val="75000"/>
                  </a:schemeClr>
                </a:solidFill>
              </a:rPr>
              <a:t> Unit)</a:t>
            </a:r>
          </a:p>
        </p:txBody>
      </p:sp>
      <p:sp>
        <p:nvSpPr>
          <p:cNvPr id="6" name="Zástupný obsah 3">
            <a:extLst>
              <a:ext uri="{FF2B5EF4-FFF2-40B4-BE49-F238E27FC236}">
                <a16:creationId xmlns:a16="http://schemas.microsoft.com/office/drawing/2014/main" id="{33399FF5-D29C-3062-66AC-64D9761FE95A}"/>
              </a:ext>
            </a:extLst>
          </p:cNvPr>
          <p:cNvSpPr txBox="1">
            <a:spLocks/>
          </p:cNvSpPr>
          <p:nvPr/>
        </p:nvSpPr>
        <p:spPr>
          <a:xfrm>
            <a:off x="646111" y="1322571"/>
            <a:ext cx="4396339" cy="157512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zpracování mnoha úkolů najednou</a:t>
            </a:r>
          </a:p>
          <a:p>
            <a:r>
              <a:rPr lang="cs-CZ" dirty="0"/>
              <a:t>vykreslování 3D grafiky</a:t>
            </a:r>
          </a:p>
          <a:p>
            <a:r>
              <a:rPr lang="cs-CZ" dirty="0"/>
              <a:t>střih videa</a:t>
            </a:r>
          </a:p>
          <a:p>
            <a:r>
              <a:rPr lang="cs-CZ" dirty="0"/>
              <a:t>počítá pixely, obrazy a polygony</a:t>
            </a:r>
          </a:p>
        </p:txBody>
      </p:sp>
      <p:sp>
        <p:nvSpPr>
          <p:cNvPr id="7" name="Zástupný text 4">
            <a:extLst>
              <a:ext uri="{FF2B5EF4-FFF2-40B4-BE49-F238E27FC236}">
                <a16:creationId xmlns:a16="http://schemas.microsoft.com/office/drawing/2014/main" id="{5062D5EA-AC78-4300-0436-729BD6451CEE}"/>
              </a:ext>
            </a:extLst>
          </p:cNvPr>
          <p:cNvSpPr txBox="1">
            <a:spLocks/>
          </p:cNvSpPr>
          <p:nvPr/>
        </p:nvSpPr>
        <p:spPr>
          <a:xfrm>
            <a:off x="646111" y="3498037"/>
            <a:ext cx="4396339" cy="57626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000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NPU</a:t>
            </a:r>
            <a:r>
              <a:rPr lang="cs-CZ" sz="2000" dirty="0">
                <a:solidFill>
                  <a:schemeClr val="bg1">
                    <a:lumMod val="25000"/>
                    <a:lumOff val="75000"/>
                  </a:schemeClr>
                </a:solidFill>
              </a:rPr>
              <a:t> (</a:t>
            </a:r>
            <a:r>
              <a:rPr lang="cs-CZ" sz="2000" dirty="0" err="1">
                <a:solidFill>
                  <a:schemeClr val="bg1">
                    <a:lumMod val="25000"/>
                    <a:lumOff val="75000"/>
                  </a:schemeClr>
                </a:solidFill>
              </a:rPr>
              <a:t>Neural</a:t>
            </a:r>
            <a:r>
              <a:rPr lang="cs-CZ" sz="2000" dirty="0">
                <a:solidFill>
                  <a:schemeClr val="bg1">
                    <a:lumMod val="25000"/>
                    <a:lumOff val="75000"/>
                  </a:schemeClr>
                </a:solidFill>
              </a:rPr>
              <a:t> </a:t>
            </a:r>
            <a:r>
              <a:rPr lang="cs-CZ" sz="2000" dirty="0" err="1">
                <a:solidFill>
                  <a:schemeClr val="bg1">
                    <a:lumMod val="25000"/>
                    <a:lumOff val="75000"/>
                  </a:schemeClr>
                </a:solidFill>
              </a:rPr>
              <a:t>Processing</a:t>
            </a:r>
            <a:r>
              <a:rPr lang="cs-CZ" sz="2000" dirty="0">
                <a:solidFill>
                  <a:schemeClr val="bg1">
                    <a:lumMod val="25000"/>
                    <a:lumOff val="75000"/>
                  </a:schemeClr>
                </a:solidFill>
              </a:rPr>
              <a:t> Unit)</a:t>
            </a:r>
          </a:p>
        </p:txBody>
      </p:sp>
      <p:sp>
        <p:nvSpPr>
          <p:cNvPr id="8" name="Zástupný obsah 5">
            <a:extLst>
              <a:ext uri="{FF2B5EF4-FFF2-40B4-BE49-F238E27FC236}">
                <a16:creationId xmlns:a16="http://schemas.microsoft.com/office/drawing/2014/main" id="{5C67ECFA-E6C9-A503-E8DC-3AF7F817020F}"/>
              </a:ext>
            </a:extLst>
          </p:cNvPr>
          <p:cNvSpPr txBox="1">
            <a:spLocks/>
          </p:cNvSpPr>
          <p:nvPr/>
        </p:nvSpPr>
        <p:spPr>
          <a:xfrm>
            <a:off x="646111" y="4031586"/>
            <a:ext cx="4396339" cy="18437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úkoly umělé inteligence (AI)</a:t>
            </a:r>
          </a:p>
          <a:p>
            <a:r>
              <a:rPr lang="cs-CZ" dirty="0"/>
              <a:t>strojové učení</a:t>
            </a:r>
          </a:p>
          <a:p>
            <a:r>
              <a:rPr lang="cs-CZ" dirty="0"/>
              <a:t>matice pro AI modely, rozpoznávání obličejů,</a:t>
            </a:r>
            <a:br>
              <a:rPr lang="cs-CZ" dirty="0"/>
            </a:br>
            <a:r>
              <a:rPr lang="cs-CZ" dirty="0"/>
              <a:t>překlady textů</a:t>
            </a:r>
          </a:p>
          <a:p>
            <a:r>
              <a:rPr lang="cs-CZ" dirty="0"/>
              <a:t>úspornější než GPU</a:t>
            </a:r>
          </a:p>
        </p:txBody>
      </p:sp>
      <p:pic>
        <p:nvPicPr>
          <p:cNvPr id="9" name="Obrázek 8" descr="NPU, CPU, and GPU: Artificial Intelligence Roadmap | SLIMBOOK">
            <a:extLst>
              <a:ext uri="{FF2B5EF4-FFF2-40B4-BE49-F238E27FC236}">
                <a16:creationId xmlns:a16="http://schemas.microsoft.com/office/drawing/2014/main" id="{DB8B5565-CBA9-16A2-6A83-99914AE02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2450" y="1583025"/>
            <a:ext cx="6569303" cy="369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345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Filmové vypálení">
  <a:themeElements>
    <a:clrScheme name="Custom 2">
      <a:dk1>
        <a:srgbClr val="09090C"/>
      </a:dk1>
      <a:lt1>
        <a:sysClr val="window" lastClr="FFFFFF"/>
      </a:lt1>
      <a:dk2>
        <a:srgbClr val="000000"/>
      </a:dk2>
      <a:lt2>
        <a:srgbClr val="F9EFEC"/>
      </a:lt2>
      <a:accent1>
        <a:srgbClr val="CB49B2"/>
      </a:accent1>
      <a:accent2>
        <a:srgbClr val="7C3191"/>
      </a:accent2>
      <a:accent3>
        <a:srgbClr val="E95D48"/>
      </a:accent3>
      <a:accent4>
        <a:srgbClr val="F08E6B"/>
      </a:accent4>
      <a:accent5>
        <a:srgbClr val="D93752"/>
      </a:accent5>
      <a:accent6>
        <a:srgbClr val="EE7345"/>
      </a:accent6>
      <a:hlink>
        <a:srgbClr val="CB49B2"/>
      </a:hlink>
      <a:folHlink>
        <a:srgbClr val="E95D48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lm burn" id="{4524321E-1019-4E52-AA1C-5D37B75CD749}" vid="{4A46179B-AA1B-40E1-9320-430DA2EBD8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Film Burn</Template>
  <TotalTime>212</TotalTime>
  <Words>321</Words>
  <Application>Microsoft Office PowerPoint</Application>
  <PresentationFormat>Širokoúhlá obrazovka</PresentationFormat>
  <Paragraphs>30</Paragraphs>
  <Slides>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7" baseType="lpstr">
      <vt:lpstr>Arial</vt:lpstr>
      <vt:lpstr>Neue Haas Grotesk Text Pro</vt:lpstr>
      <vt:lpstr>Filmové vypálení</vt:lpstr>
      <vt:lpstr>Procesor</vt:lpstr>
      <vt:lpstr>Co je to procesor?</vt:lpstr>
      <vt:lpstr>Parametry procesoru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Procesor</dc:title>
  <dc:creator>admin</dc:creator>
  <cp:lastModifiedBy>flaska</cp:lastModifiedBy>
  <cp:revision>14</cp:revision>
  <dcterms:created xsi:type="dcterms:W3CDTF">2015-09-10T11:27:51Z</dcterms:created>
  <dcterms:modified xsi:type="dcterms:W3CDTF">2026-09-22T15:25:19Z</dcterms:modified>
</cp:coreProperties>
</file>