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57" r:id="rId5"/>
    <p:sldId id="265" r:id="rId6"/>
    <p:sldId id="261" r:id="rId7"/>
    <p:sldId id="259" r:id="rId8"/>
    <p:sldId id="267" r:id="rId9"/>
    <p:sldId id="262" r:id="rId10"/>
    <p:sldId id="269" r:id="rId11"/>
    <p:sldId id="263" r:id="rId12"/>
    <p:sldId id="268" r:id="rId13"/>
    <p:sldId id="264" r:id="rId14"/>
    <p:sldId id="270" r:id="rId15"/>
    <p:sldId id="274" r:id="rId16"/>
    <p:sldId id="272" r:id="rId17"/>
    <p:sldId id="271" r:id="rId18"/>
    <p:sldId id="277" r:id="rId19"/>
    <p:sldId id="276" r:id="rId20"/>
    <p:sldId id="273" r:id="rId21"/>
    <p:sldId id="278" r:id="rId22"/>
    <p:sldId id="279" r:id="rId23"/>
    <p:sldId id="281" r:id="rId24"/>
    <p:sldId id="282" r:id="rId25"/>
    <p:sldId id="275" r:id="rId2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371437-9377-EAB2-9E81-E099F5561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A11CDA2-FC53-03A8-EAB4-D6509E7AD5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D0B3E7-FC70-C407-809A-BAC1F3DF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1A9B8-A900-4750-A37F-3AD82DC4D252}" type="datetimeFigureOut">
              <a:rPr lang="cs-CZ" smtClean="0"/>
              <a:t>02.06.2026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A125B04-CC12-5B17-D286-5FDFDBCD1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292A8B-55F4-E64F-B39B-3C40FD2FE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4FFB-F7EC-4FCE-A683-99585CEB98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1369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E8739F-F09D-D017-06DC-726DDDF91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1A0F0EA-051D-8A81-6714-E9A83234EE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8EACEAE-9C51-2E12-839C-B7A2F6D45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1A9B8-A900-4750-A37F-3AD82DC4D252}" type="datetimeFigureOut">
              <a:rPr lang="cs-CZ" smtClean="0"/>
              <a:t>02.06.2026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624167F-E999-1EB3-3C28-6C1A5DAB2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1BC1B2-B39E-7A1B-93EE-9BC78778A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4FFB-F7EC-4FCE-A683-99585CEB98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636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964290B-53AF-9CAE-DBD0-79E4375C77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78FF24B-5D79-88BA-D7AE-6DE7207B46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92B7790-476F-2F56-D1C0-CAE9854FA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1A9B8-A900-4750-A37F-3AD82DC4D252}" type="datetimeFigureOut">
              <a:rPr lang="cs-CZ" smtClean="0"/>
              <a:t>02.06.2026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16DB55C-6149-6AEC-BDA2-CE5E09836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778C9F-3B85-AB3C-C203-B9DA09561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4FFB-F7EC-4FCE-A683-99585CEB98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307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540B1E-F2A5-BAAC-E4F8-1CC056DA6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BD0C88-39F0-537B-C74D-8793F5BDB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D97BAC-ECE3-6992-A141-E48260449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1A9B8-A900-4750-A37F-3AD82DC4D252}" type="datetimeFigureOut">
              <a:rPr lang="cs-CZ" smtClean="0"/>
              <a:t>02.06.2026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1A37A76-3496-6F98-97C3-4BF96EEE7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53CE301-C6FF-1010-065B-889346D6E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4FFB-F7EC-4FCE-A683-99585CEB98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6252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7DA36B-55B7-EF38-9999-EB0416C61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F75462D-6854-C608-8AC1-4981E23A9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2BEC71-FA2C-6FF1-722F-C0213E417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1A9B8-A900-4750-A37F-3AD82DC4D252}" type="datetimeFigureOut">
              <a:rPr lang="cs-CZ" smtClean="0"/>
              <a:t>02.06.2026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82EBEEC-C642-DB22-289B-8CF3AB44F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B99A584-681E-6A3C-BF8C-4190F302D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4FFB-F7EC-4FCE-A683-99585CEB98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717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125D7D-46EB-EBFB-6416-1B19092CB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FBE4EDC-DDC2-48AE-20ED-220CC3AC8C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B7592BE-0500-C6CA-3617-EEE58CDF8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142E9D0-FF35-D30B-B52A-F1D42A8B8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1A9B8-A900-4750-A37F-3AD82DC4D252}" type="datetimeFigureOut">
              <a:rPr lang="cs-CZ" smtClean="0"/>
              <a:t>02.06.2026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1AE760A-1EAF-E171-EDEB-E8E6F5849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3A9AB52-94B7-0FCA-8CC7-F9D0184EC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4FFB-F7EC-4FCE-A683-99585CEB98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0824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21A0B8-373E-4044-163D-9919798F2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A8BFF56-5884-F079-D7F4-1023AB311B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F9704DB-8B9D-7AC7-7F30-46F0AF968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4C40BC2-22CF-95CF-4D60-259F7D33A7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2A279A7-EAF6-44BF-4647-DF84FAF8B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6C1DD32-A39A-A9E2-D403-0F9EF06DD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1A9B8-A900-4750-A37F-3AD82DC4D252}" type="datetimeFigureOut">
              <a:rPr lang="cs-CZ" smtClean="0"/>
              <a:t>02.06.2026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596D0AF-4BB4-3508-012B-B1AF4DD47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5E3389F-4090-B914-53BE-F01D6B7E9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4FFB-F7EC-4FCE-A683-99585CEB98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5126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D2945C-A455-5470-2266-EAA498AB4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324613C-F172-E04D-0623-57F9320A5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1A9B8-A900-4750-A37F-3AD82DC4D252}" type="datetimeFigureOut">
              <a:rPr lang="cs-CZ" smtClean="0"/>
              <a:t>02.06.2026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55EC2FC-58DA-DE39-6521-76CB63018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1736985-FE9B-58E6-7C7E-3585B1874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4FFB-F7EC-4FCE-A683-99585CEB98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070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AF98FEA-EE1E-D0D9-A415-3B17D37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1A9B8-A900-4750-A37F-3AD82DC4D252}" type="datetimeFigureOut">
              <a:rPr lang="cs-CZ" smtClean="0"/>
              <a:t>02.06.2026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C57EEA7-2B21-A62A-BE8E-605E815C6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E168E70-E168-CE5F-0B9A-C3493C742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4FFB-F7EC-4FCE-A683-99585CEB98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1135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761657-9C88-571A-1C4B-2972E2493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9F114C-EFA5-AA51-D205-DD58A0815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52A8778-9A74-75D7-35FD-B059316F2B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375E32C-5CA3-E62E-27AA-7B34ACC65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1A9B8-A900-4750-A37F-3AD82DC4D252}" type="datetimeFigureOut">
              <a:rPr lang="cs-CZ" smtClean="0"/>
              <a:t>02.06.2026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8A897CF-7704-C2CC-7C3D-17C6E21CC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C364402-D84A-B0E9-0CDF-94F38A255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4FFB-F7EC-4FCE-A683-99585CEB98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278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5B24A5-765B-4E9D-36EB-E815E9FC1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058AAC4-74AF-9BBF-D9AF-C85CE10236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ACDEAD3-FFBB-F24F-EEB1-5DEF7DAB74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6AD1F58-783E-0186-7578-BA3B67E3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1A9B8-A900-4750-A37F-3AD82DC4D252}" type="datetimeFigureOut">
              <a:rPr lang="cs-CZ" smtClean="0"/>
              <a:t>02.06.2026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3D1FF8A-9C6D-B1D9-B83C-CCCDDA9BB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404BF34-553F-5445-C8E2-059FB503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14FFB-F7EC-4FCE-A683-99585CEB98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3266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EE8BDCA-70B3-B951-690D-86C8CC06B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9C4E22F-6217-8246-2278-7B81F529F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97195E-FEBF-6FA3-6D5D-FA61661CC5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71A9B8-A900-4750-A37F-3AD82DC4D252}" type="datetimeFigureOut">
              <a:rPr lang="cs-CZ" smtClean="0"/>
              <a:t>02.06.2026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EF688D5-2C7B-03BE-98C3-A0ECA486DB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29FB5D8-50D6-FDE9-EF30-3F15BE6EE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314FFB-F7EC-4FCE-A683-99585CEB98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9672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AF052E-1585-027C-EC30-E2FF4972D4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Najděte a opravte chyby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B2A9093-DF93-2C3D-310F-11C20C5A30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Některé z následujících programů obsahují chyby. </a:t>
            </a:r>
            <a:br>
              <a:rPr lang="cs-CZ"/>
            </a:br>
            <a:r>
              <a:rPr lang="cs-CZ"/>
              <a:t>Zjistěte, co má program dělat, a chyby opravte.</a:t>
            </a:r>
          </a:p>
        </p:txBody>
      </p:sp>
    </p:spTree>
    <p:extLst>
      <p:ext uri="{BB962C8B-B14F-4D97-AF65-F5344CB8AC3E}">
        <p14:creationId xmlns:p14="http://schemas.microsoft.com/office/powerpoint/2010/main" val="1778296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1AD16D-04AD-C58E-123D-F3ACD396A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Vypiš čísla dělitelná 5 v intervalu 1 až 30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EC8EEC-E40E-6694-6AFF-49A82F696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for i in range(1, 31):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if i % 5 == 1: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print(i + 5)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754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49095-34EE-4C36-1461-87D9B55D0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F742AA-29ED-1B1E-D88E-8F7218678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Přihlašování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46D728-24F8-0EFB-DE58-C2D92129B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jmeno = "admin"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heslo = "1234"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if jmeno == "admin":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	if heslo == 1234: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		print("Přihlášení úspěšné")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	else: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		print("Špatné heslo")</a:t>
            </a:r>
          </a:p>
        </p:txBody>
      </p:sp>
    </p:spTree>
    <p:extLst>
      <p:ext uri="{BB962C8B-B14F-4D97-AF65-F5344CB8AC3E}">
        <p14:creationId xmlns:p14="http://schemas.microsoft.com/office/powerpoint/2010/main" val="4030781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276C20-82CF-000F-E1D2-9702E6337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Počítání sudých čísel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476D7D-9558-B8F4-94DE-E50473B20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pocet = 0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for i in range(1, 11):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if i % 2 == 0: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pocet += 1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print("Počet:", pocet)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376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4C336D-7663-7FB2-B5F9-6808C3CA5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42D55A-96D7-2393-2B62-F6BC7FBFD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Přihlašování 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740E9C-999E-5247-40E0-E75A9023F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jmeno = "admin"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heslo = "1234"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if jmeno == "admin":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	if heslo == 1234: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		print("Přihlášení úspěšné")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	print("Špatné heslo")</a:t>
            </a:r>
          </a:p>
        </p:txBody>
      </p:sp>
    </p:spTree>
    <p:extLst>
      <p:ext uri="{BB962C8B-B14F-4D97-AF65-F5344CB8AC3E}">
        <p14:creationId xmlns:p14="http://schemas.microsoft.com/office/powerpoint/2010/main" val="2358835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81D914A3-EDE3-9816-8E74-E3C4F973C6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Upravte následující programy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5BA6BC78-CA39-EF04-DF86-BE3ACC60F4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Teď už bude všechno fungovat, ale vaším úkolem bude hotové programy upravit tak, aby fungovaly trochu jinak.</a:t>
            </a:r>
          </a:p>
        </p:txBody>
      </p:sp>
    </p:spTree>
    <p:extLst>
      <p:ext uri="{BB962C8B-B14F-4D97-AF65-F5344CB8AC3E}">
        <p14:creationId xmlns:p14="http://schemas.microsoft.com/office/powerpoint/2010/main" val="3737921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0E63A6-463C-E905-4C8A-0B33CB5F2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Vyhazovač v klubu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8021DB-DA6E-9F04-1C6B-C486DC90F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/>
              <a:t>Základní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if/else</a:t>
            </a:r>
            <a:r>
              <a:rPr lang="cs-CZ"/>
              <a:t>, co rozhodne, jestli tě pustí do klubu.</a:t>
            </a:r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r>
              <a:rPr lang="cs-CZ" b="1"/>
              <a:t>Úkol:</a:t>
            </a:r>
            <a:br>
              <a:rPr lang="cs-CZ" b="1"/>
            </a:br>
            <a:r>
              <a:rPr lang="cs-CZ"/>
              <a:t>Uprav kód tak, aby lidem nad 60 let vypsal: „Vám už by bylo líp u televize.“</a:t>
            </a:r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C1959BA-7BD3-4BF7-F34B-3EF7F24CCF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374" y="2468668"/>
            <a:ext cx="5706271" cy="220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4250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90B80F-AE7C-6436-4E62-DBB43BEFC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Automatický barman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6D05D-5B38-A856-DC14-0C6648A9B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2230"/>
            <a:ext cx="10515600" cy="5178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/>
              <a:t>Rozléváme panáky, dokud není lahev prázdná.</a:t>
            </a:r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r>
              <a:rPr lang="cs-CZ" b="1"/>
              <a:t>Úkol: </a:t>
            </a:r>
            <a:r>
              <a:rPr lang="cs-CZ"/>
              <a:t>Změň objem panáka na (0.05l) a sleduj, o kolik dřív dojde pití.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1020537-4044-F24F-6B7D-AAD3990163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571" y="2182139"/>
            <a:ext cx="10394708" cy="3433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14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EEE4F0-B20D-E1D6-3EAD-1B02DDB7D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Spamování kámoše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FDD0F8-16EA-C2FE-4175-6DBBFD404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/>
              <a:t>Jednoduchý cyklus, který pošle stejnou zprávu několikrát za sebou. </a:t>
            </a:r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r>
              <a:rPr lang="cs-CZ" b="1"/>
              <a:t>Úkoly:</a:t>
            </a:r>
            <a:br>
              <a:rPr lang="cs-CZ" b="1"/>
            </a:br>
            <a:r>
              <a:rPr lang="cs-CZ"/>
              <a:t>Uprav range tak, aby se zpráva vypsala přesně 12krát.</a:t>
            </a:r>
          </a:p>
          <a:p>
            <a:pPr marL="0" indent="0">
              <a:buNone/>
            </a:pPr>
            <a:r>
              <a:rPr lang="cs-CZ"/>
              <a:t>Přidej proměnnou, která člověku umožní vypsat </a:t>
            </a:r>
            <a:br>
              <a:rPr lang="cs-CZ"/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poledne / odpoledne / večer.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2409821-A978-8F14-5D70-C0D971ADC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887" y="2475541"/>
            <a:ext cx="6925073" cy="1172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1583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84CC03-8F6F-D206-5E8A-2B578727B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Průměr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ABEE3D-FBC7-4122-4487-833E801B7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27514"/>
          </a:xfrm>
        </p:spPr>
        <p:txBody>
          <a:bodyPr/>
          <a:lstStyle/>
          <a:p>
            <a:pPr marL="0" indent="0">
              <a:buNone/>
            </a:pPr>
            <a:r>
              <a:rPr lang="cs-CZ"/>
              <a:t>Spočítáme průměr – sečteme známky a vydělíme je jejich počtem.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BA50903-F1E8-0FD2-F5FD-002F476A68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629" y="2888076"/>
            <a:ext cx="9497750" cy="2448267"/>
          </a:xfrm>
          <a:prstGeom prst="rect">
            <a:avLst/>
          </a:prstGeom>
        </p:spPr>
      </p:pic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4A483871-B62D-90DF-F0B8-578B24B63487}"/>
              </a:ext>
            </a:extLst>
          </p:cNvPr>
          <p:cNvSpPr txBox="1">
            <a:spLocks/>
          </p:cNvSpPr>
          <p:nvPr/>
        </p:nvSpPr>
        <p:spPr>
          <a:xfrm>
            <a:off x="838267" y="5471280"/>
            <a:ext cx="10515600" cy="92751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b="1"/>
              <a:t>Úkol: </a:t>
            </a:r>
            <a:r>
              <a:rPr lang="cs-CZ"/>
              <a:t>Doplň podmínky: když bude průměr nad 3, vypíše se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"Měl by ses víc učit."</a:t>
            </a:r>
            <a:r>
              <a:rPr lang="cs-CZ"/>
              <a:t>, když nad 4, vypíše se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"Máš týden zaracha."</a:t>
            </a:r>
          </a:p>
        </p:txBody>
      </p:sp>
    </p:spTree>
    <p:extLst>
      <p:ext uri="{BB962C8B-B14F-4D97-AF65-F5344CB8AC3E}">
        <p14:creationId xmlns:p14="http://schemas.microsoft.com/office/powerpoint/2010/main" val="2061914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827A8D-0FD0-66DA-56EE-12480FFC0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Největší killer v CS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2C2C99-A896-B30B-09C7-68B089DB9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0192"/>
          </a:xfrm>
        </p:spPr>
        <p:txBody>
          <a:bodyPr/>
          <a:lstStyle/>
          <a:p>
            <a:pPr marL="0" indent="0">
              <a:buNone/>
            </a:pPr>
            <a:r>
              <a:rPr lang="cs-CZ"/>
              <a:t>Program v seznamu skóre najde nejvyšší a vypíše ho.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3BA26B7-4FF7-C94B-1E0E-F2CD5E23D8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7371" y="2753141"/>
            <a:ext cx="6999490" cy="2407770"/>
          </a:xfrm>
          <a:prstGeom prst="rect">
            <a:avLst/>
          </a:prstGeom>
        </p:spPr>
      </p:pic>
      <p:sp>
        <p:nvSpPr>
          <p:cNvPr id="6" name="Zástupný obsah 2">
            <a:extLst>
              <a:ext uri="{FF2B5EF4-FFF2-40B4-BE49-F238E27FC236}">
                <a16:creationId xmlns:a16="http://schemas.microsoft.com/office/drawing/2014/main" id="{1EDCFC89-6CD0-4C30-D799-C43273E1CE58}"/>
              </a:ext>
            </a:extLst>
          </p:cNvPr>
          <p:cNvSpPr txBox="1">
            <a:spLocks/>
          </p:cNvSpPr>
          <p:nvPr/>
        </p:nvSpPr>
        <p:spPr>
          <a:xfrm>
            <a:off x="838200" y="5725077"/>
            <a:ext cx="10515600" cy="490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b="1"/>
              <a:t>Úkol: </a:t>
            </a:r>
            <a:r>
              <a:rPr lang="cs-CZ"/>
              <a:t>Uprav program tak, aby vypsal skóre největší lamy.</a:t>
            </a:r>
          </a:p>
        </p:txBody>
      </p:sp>
    </p:spTree>
    <p:extLst>
      <p:ext uri="{BB962C8B-B14F-4D97-AF65-F5344CB8AC3E}">
        <p14:creationId xmlns:p14="http://schemas.microsoft.com/office/powerpoint/2010/main" val="2017403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BBBC11-EF07-BF1A-7248-006C331F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Porovnávání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92598C-02F4-5F03-C938-BA8A3F5723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a = 15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b = 20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if a &gt; b: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print("Větší je b")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print("Větší je a")</a:t>
            </a:r>
          </a:p>
        </p:txBody>
      </p:sp>
    </p:spTree>
    <p:extLst>
      <p:ext uri="{BB962C8B-B14F-4D97-AF65-F5344CB8AC3E}">
        <p14:creationId xmlns:p14="http://schemas.microsoft.com/office/powerpoint/2010/main" val="38287007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9AFFA7-C25C-0A05-9AF7-C49A40FD6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Seznam skladeb v playlistu 1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9B5C0F-645F-844B-E20B-242177E1EA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2654"/>
            <a:ext cx="10515600" cy="59100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/>
              <a:t>Program vypíše playlist, pak odstraní některé skladby a vypíše ho znovu.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996941A-8EB3-7D4A-907E-31A456373C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8957" y="2053658"/>
            <a:ext cx="9677129" cy="3175176"/>
          </a:xfrm>
          <a:prstGeom prst="rect">
            <a:avLst/>
          </a:prstGeom>
        </p:spPr>
      </p:pic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20C66BDA-6C64-54C5-BDDC-8C77F1B7FA55}"/>
              </a:ext>
            </a:extLst>
          </p:cNvPr>
          <p:cNvSpPr txBox="1">
            <a:spLocks/>
          </p:cNvSpPr>
          <p:nvPr/>
        </p:nvSpPr>
        <p:spPr>
          <a:xfrm>
            <a:off x="838200" y="5591804"/>
            <a:ext cx="10515600" cy="591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/>
              <a:t>Úkoly: 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C32396ED-7D98-B6A2-DBF2-FB77FE36A57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31354"/>
          <a:stretch>
            <a:fillRect/>
          </a:stretch>
        </p:blipFill>
        <p:spPr>
          <a:xfrm>
            <a:off x="1458957" y="2053658"/>
            <a:ext cx="10507541" cy="3341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511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8EC78D-DA22-1417-E271-017F7C800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5EAEA6-4F1A-6E97-64E9-E4575D133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Seznam skladeb v playlistu 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5EAFAF-167B-A1A1-AB16-DCE527A1A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2654"/>
            <a:ext cx="10515600" cy="5910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/>
              <a:t>Doplníme počítadlo tracků.</a:t>
            </a:r>
          </a:p>
        </p:txBody>
      </p:sp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DFB2D9CF-024A-2005-6FD5-758D5938F97F}"/>
              </a:ext>
            </a:extLst>
          </p:cNvPr>
          <p:cNvSpPr txBox="1">
            <a:spLocks/>
          </p:cNvSpPr>
          <p:nvPr/>
        </p:nvSpPr>
        <p:spPr>
          <a:xfrm>
            <a:off x="838200" y="4590319"/>
            <a:ext cx="10947400" cy="12661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b="1"/>
              <a:t>Úkol: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/>
              <a:t>Průměrná délka tracku je 4 minuty. Vypiš, jak dlouho bude cca tracklist hrát.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C96F57E-0DBB-6BBF-9C44-3576D273435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5885" b="1306"/>
          <a:stretch>
            <a:fillRect/>
          </a:stretch>
        </p:blipFill>
        <p:spPr>
          <a:xfrm>
            <a:off x="1684459" y="2233045"/>
            <a:ext cx="10507541" cy="1110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1225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D899B-B28A-36FE-80A9-05A35EEF0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00BC1A-1DCB-7353-D3FA-D5C064F87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Seznam skladeb v playlistu 3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DEC124-64E4-9D25-9EF8-04CC6F299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2654"/>
            <a:ext cx="10515600" cy="5910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/>
              <a:t>Doplníme počítadlo tracků.</a:t>
            </a:r>
          </a:p>
        </p:txBody>
      </p:sp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310E8436-827A-15B0-8A54-F41D6CDABD37}"/>
              </a:ext>
            </a:extLst>
          </p:cNvPr>
          <p:cNvSpPr txBox="1">
            <a:spLocks/>
          </p:cNvSpPr>
          <p:nvPr/>
        </p:nvSpPr>
        <p:spPr>
          <a:xfrm>
            <a:off x="838200" y="5025748"/>
            <a:ext cx="10947400" cy="12661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b="1"/>
              <a:t>Úkol: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/>
              <a:t>Vypiš poslední song a využij k tomu proměnnou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pocet_tracku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/>
              <a:t>z minulého úkolu. 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C55DF469-85B2-DE6E-FF11-205C1E10C4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8" b="-4489"/>
          <a:stretch>
            <a:fillRect/>
          </a:stretch>
        </p:blipFill>
        <p:spPr>
          <a:xfrm>
            <a:off x="1510288" y="2214436"/>
            <a:ext cx="10061819" cy="264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9513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C8FEA1-70D6-AF47-9A71-73A6C4042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0B6E8B-DB71-DB42-2A88-8ECC66AA7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Seznam skladeb v playlistu 4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28F9E8-3685-1708-1DF3-DDC79FAF7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2654"/>
            <a:ext cx="10515600" cy="5910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/>
              <a:t>Není v playlistu něco, co nám zruší párty?</a:t>
            </a:r>
          </a:p>
        </p:txBody>
      </p:sp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DB9C6555-A640-66A8-0C74-DE82974B17A2}"/>
              </a:ext>
            </a:extLst>
          </p:cNvPr>
          <p:cNvSpPr txBox="1">
            <a:spLocks/>
          </p:cNvSpPr>
          <p:nvPr/>
        </p:nvSpPr>
        <p:spPr>
          <a:xfrm>
            <a:off x="838200" y="5025748"/>
            <a:ext cx="10947400" cy="12661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b="1"/>
              <a:t>Úkol: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/>
              <a:t>Přidej do programu kód, který zjistí, jestli je v playlistu track "Moonlight Sonata". Pokud ano, ať vypíše "Mozart alert!"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7B79FB5-CF49-CC32-C81A-4871561864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1226" y="2276314"/>
            <a:ext cx="7440063" cy="2305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6157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42529-F481-431D-42EF-9E8346116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6B6AFF-04A1-73DD-9EBA-1CAB5AD4A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Seznam skladeb v playlistu 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279BBE-CDBE-007D-54A6-1F828D428D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2653"/>
            <a:ext cx="10515600" cy="12479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/>
              <a:t>V playlistu je moc věcí a lidi se tě ptají, co bude hrát dál. Omezíme výpis jen na první tři pecky.</a:t>
            </a:r>
          </a:p>
        </p:txBody>
      </p:sp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5008E000-BE3D-898E-174E-A9AAB7F0185E}"/>
              </a:ext>
            </a:extLst>
          </p:cNvPr>
          <p:cNvSpPr txBox="1">
            <a:spLocks/>
          </p:cNvSpPr>
          <p:nvPr/>
        </p:nvSpPr>
        <p:spPr>
          <a:xfrm>
            <a:off x="838200" y="5025748"/>
            <a:ext cx="10947400" cy="12661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b="1"/>
              <a:t>Úkol: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/>
              <a:t>Uprav slicing tak, aby vypsal tracky od druhého do pátého.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i="1"/>
              <a:t>Všimni si, že rozsah </a:t>
            </a:r>
            <a:r>
              <a:rPr lang="en-GB" i="1"/>
              <a:t>[0:3] kon</a:t>
            </a:r>
            <a:r>
              <a:rPr lang="cs-CZ" i="1"/>
              <a:t>čí číslem, které už se nevypíše, vypíšou se 0–2.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D5BAA85-45AB-C71D-9F71-65FC471233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1226" y="2710565"/>
            <a:ext cx="7440063" cy="1436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0348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730EF0-AA2D-B5EE-08F3-748EB0C3F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Cenzura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DD1E6E-E37B-8D72-19A8-C2658F446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539"/>
            <a:ext cx="10515600" cy="735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/>
              <a:t>Program zbaví text interpunkce a rozseká ho na jednotlivá slova. </a:t>
            </a:r>
            <a:br>
              <a:rPr lang="cs-CZ" sz="2000"/>
            </a:br>
            <a:r>
              <a:rPr lang="cs-CZ" sz="2000"/>
              <a:t>Pak zjistí, zda nějaká nejsou zakázaná a vypíše je jako ****.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752BB46C-4C24-B3FD-A2FD-634316BC0B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2242365"/>
            <a:ext cx="7954144" cy="3469887"/>
          </a:xfrm>
          <a:prstGeom prst="rect">
            <a:avLst/>
          </a:prstGeom>
        </p:spPr>
      </p:pic>
      <p:sp>
        <p:nvSpPr>
          <p:cNvPr id="8" name="Zástupný obsah 2">
            <a:extLst>
              <a:ext uri="{FF2B5EF4-FFF2-40B4-BE49-F238E27FC236}">
                <a16:creationId xmlns:a16="http://schemas.microsoft.com/office/drawing/2014/main" id="{89624633-024E-DDF4-925E-989350804C1A}"/>
              </a:ext>
            </a:extLst>
          </p:cNvPr>
          <p:cNvSpPr txBox="1">
            <a:spLocks/>
          </p:cNvSpPr>
          <p:nvPr/>
        </p:nvSpPr>
        <p:spPr>
          <a:xfrm>
            <a:off x="838200" y="5837583"/>
            <a:ext cx="10515600" cy="735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sz="2000" b="1"/>
              <a:t>Úkoly: </a:t>
            </a:r>
            <a:r>
              <a:rPr lang="cs-CZ" sz="2000"/>
              <a:t>Doplň mezi zakázaná slova "pako". Doplň příkaz, který z věty odstraní i vykřičníky. Vymysli, kde se takový (samo, že složitější) algoritmus dá použít.</a:t>
            </a:r>
          </a:p>
        </p:txBody>
      </p:sp>
    </p:spTree>
    <p:extLst>
      <p:ext uri="{BB962C8B-B14F-4D97-AF65-F5344CB8AC3E}">
        <p14:creationId xmlns:p14="http://schemas.microsoft.com/office/powerpoint/2010/main" val="323011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7D7568-05FC-6757-97DE-542075043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Vypiš čísla větší než 5: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4674F7-441D-EE0E-20B4-7BE73E72B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for i in range(1, 11):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if i &gt; 5: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print(i)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021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27CC21-ABAD-6F37-2731-79D96FC39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Sčítání čísel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DB0225-4BCD-2C86-2F5D-29F129B83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>
                <a:latin typeface="Courier New" panose="02070309020205020404" pitchFamily="49" charset="0"/>
                <a:cs typeface="Courier New" panose="02070309020205020404" pitchFamily="49" charset="0"/>
              </a:rPr>
              <a:t>soucet = 0</a:t>
            </a:r>
            <a:br>
              <a:rPr lang="fr-FR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fr-FR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fr-FR" b="1">
                <a:latin typeface="Courier New" panose="02070309020205020404" pitchFamily="49" charset="0"/>
                <a:cs typeface="Courier New" panose="02070309020205020404" pitchFamily="49" charset="0"/>
              </a:rPr>
              <a:t>for i in range(1, 11, -1):</a:t>
            </a:r>
            <a:br>
              <a:rPr lang="fr-FR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fr-FR" b="1">
                <a:latin typeface="Courier New" panose="02070309020205020404" pitchFamily="49" charset="0"/>
                <a:cs typeface="Courier New" panose="02070309020205020404" pitchFamily="49" charset="0"/>
              </a:rPr>
              <a:t>    soucet += i</a:t>
            </a:r>
            <a:br>
              <a:rPr lang="fr-FR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fr-FR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fr-FR" b="1">
                <a:latin typeface="Courier New" panose="02070309020205020404" pitchFamily="49" charset="0"/>
                <a:cs typeface="Courier New" panose="02070309020205020404" pitchFamily="49" charset="0"/>
              </a:rPr>
              <a:t>print("Součet je:", soucet)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r>
              <a:rPr lang="cs-CZ" i="1"/>
              <a:t>pozn.: </a:t>
            </a:r>
            <a:r>
              <a:rPr lang="fr-FR" i="1"/>
              <a:t> </a:t>
            </a:r>
            <a:r>
              <a:rPr lang="fr-FR" b="1" i="1"/>
              <a:t>soucet += i</a:t>
            </a:r>
            <a:r>
              <a:rPr lang="cs-CZ" b="1" i="1"/>
              <a:t> </a:t>
            </a:r>
            <a:r>
              <a:rPr lang="cs-CZ" i="1"/>
              <a:t>znamená zvýšení proměnné </a:t>
            </a:r>
            <a:r>
              <a:rPr lang="cs-CZ" b="1" i="1"/>
              <a:t>soucet </a:t>
            </a:r>
            <a:r>
              <a:rPr lang="cs-CZ" i="1"/>
              <a:t>o hodnotu </a:t>
            </a:r>
            <a:r>
              <a:rPr lang="cs-CZ" b="1" i="1"/>
              <a:t>i</a:t>
            </a:r>
            <a:endParaRPr lang="fr-FR" b="1" i="1"/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4698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6CB42-9874-917B-A7E0-D2BC8F68C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63019F-D14F-69D8-FCF4-E96FA34FA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Známkování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D758C0-39FA-204B-10C7-A1516184A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body = 78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if body &gt;=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0: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print("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elif body &gt;=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0: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print("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elif body &gt;= 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0: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print("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print("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370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D28A7-1C2A-90DF-A449-5A44684B9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95CBCA-CFCF-BE8F-1C22-3D3AF0C1C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Odpočítávání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781D3D-76A2-4777-DE74-D45C9E83C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x = 5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while x &gt; 0: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print(x)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x += 1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624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C37DA-E94A-A3C3-648E-A484815B9A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253A9B-6EA9-1769-24F2-0775CC2D6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Sudá nebo lichá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DE8331-4711-0A34-B823-EF89DA42F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cislo = 8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if cislo % 2 = 0: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print("Sudé")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  <a:b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print("Liché")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cs-CZ"/>
          </a:p>
          <a:p>
            <a:pPr marL="0" indent="0">
              <a:buNone/>
            </a:pPr>
            <a:r>
              <a:rPr lang="cs-CZ" i="1"/>
              <a:t>pozn.: </a:t>
            </a:r>
            <a:r>
              <a:rPr lang="fr-FR" i="1"/>
              <a:t> </a:t>
            </a:r>
            <a:r>
              <a:rPr lang="cs-CZ" i="1"/>
              <a:t> </a:t>
            </a:r>
            <a:br>
              <a:rPr lang="cs-CZ" i="1"/>
            </a:b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cislo % 2 </a:t>
            </a:r>
            <a:b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cs-CZ" i="1"/>
              <a:t>znamená </a:t>
            </a:r>
            <a:br>
              <a:rPr lang="cs-CZ" i="1"/>
            </a:br>
            <a:r>
              <a:rPr lang="cs-CZ" i="1"/>
              <a:t>"zbytek po celočíselném dělení hodoty proměnné </a:t>
            </a:r>
            <a:r>
              <a:rPr lang="cs-CZ" b="1" i="1"/>
              <a:t>cislo </a:t>
            </a:r>
            <a:r>
              <a:rPr lang="cs-CZ" i="1"/>
              <a:t>číslem </a:t>
            </a:r>
            <a:r>
              <a:rPr lang="cs-CZ" b="1" i="1"/>
              <a:t>2</a:t>
            </a:r>
            <a:r>
              <a:rPr lang="cs-CZ" i="1"/>
              <a:t>"</a:t>
            </a:r>
            <a:endParaRPr lang="fr-FR" i="1"/>
          </a:p>
          <a:p>
            <a:pPr marL="0" indent="0">
              <a:buNone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9441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6D4D10-EE54-6AC6-5383-5404FC58B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Vypsání násobků 3 v intervalu od 1 do 100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E5EB20-1309-7895-2F01-E67D22CED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for i in range(1, 1</a:t>
            </a: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00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if i % 3 == 0: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cs-CZ" b="1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print(i)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600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388CE-A443-88E2-6D47-06A48A52B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1C9496-7EC2-0531-83A4-DF093B03F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Klasifikace čísla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90315E-BE2A-5E10-0E1F-8F04EB478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cislo = 8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if cislo &gt; 0: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if cislo % 2 == 1: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    print("Kladné sudé číslo")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    print("Kladné liché číslo")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>
                <a:latin typeface="Courier New" panose="02070309020205020404" pitchFamily="49" charset="0"/>
                <a:cs typeface="Courier New" panose="02070309020205020404" pitchFamily="49" charset="0"/>
              </a:rPr>
              <a:t>    print("Záporné číslo")</a:t>
            </a:r>
            <a:endParaRPr lang="cs-CZ" b="1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72679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934</Words>
  <Application>Microsoft Office PowerPoint</Application>
  <PresentationFormat>Širokoúhlá obrazovka</PresentationFormat>
  <Paragraphs>98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0" baseType="lpstr">
      <vt:lpstr>Aptos</vt:lpstr>
      <vt:lpstr>Aptos Display</vt:lpstr>
      <vt:lpstr>Arial</vt:lpstr>
      <vt:lpstr>Courier New</vt:lpstr>
      <vt:lpstr>Motiv Office</vt:lpstr>
      <vt:lpstr>Najděte a opravte chyby</vt:lpstr>
      <vt:lpstr>Porovnávání</vt:lpstr>
      <vt:lpstr>Vypiš čísla větší než 5:</vt:lpstr>
      <vt:lpstr>Sčítání čísel</vt:lpstr>
      <vt:lpstr>Známkování</vt:lpstr>
      <vt:lpstr>Odpočítávání</vt:lpstr>
      <vt:lpstr>Sudá nebo lichá</vt:lpstr>
      <vt:lpstr>Vypsání násobků 3 v intervalu od 1 do 100</vt:lpstr>
      <vt:lpstr>Klasifikace čísla</vt:lpstr>
      <vt:lpstr>Vypiš čísla dělitelná 5 v intervalu 1 až 30</vt:lpstr>
      <vt:lpstr>Přihlašování</vt:lpstr>
      <vt:lpstr>Počítání sudých čísel</vt:lpstr>
      <vt:lpstr>Přihlašování 2</vt:lpstr>
      <vt:lpstr>Upravte následující programy</vt:lpstr>
      <vt:lpstr>Vyhazovač v klubu</vt:lpstr>
      <vt:lpstr>Automatický barman</vt:lpstr>
      <vt:lpstr>Spamování kámoše</vt:lpstr>
      <vt:lpstr>Průměr</vt:lpstr>
      <vt:lpstr>Největší killer v CS</vt:lpstr>
      <vt:lpstr>Seznam skladeb v playlistu 1</vt:lpstr>
      <vt:lpstr>Seznam skladeb v playlistu 2</vt:lpstr>
      <vt:lpstr>Seznam skladeb v playlistu 3</vt:lpstr>
      <vt:lpstr>Seznam skladeb v playlistu 4</vt:lpstr>
      <vt:lpstr>Seznam skladeb v playlistu 5</vt:lpstr>
      <vt:lpstr>Cenzura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 Flaška</dc:creator>
  <cp:lastModifiedBy>Jan Flaška</cp:lastModifiedBy>
  <cp:revision>7</cp:revision>
  <dcterms:created xsi:type="dcterms:W3CDTF">2026-05-04T09:08:30Z</dcterms:created>
  <dcterms:modified xsi:type="dcterms:W3CDTF">2026-06-02T08:52:46Z</dcterms:modified>
</cp:coreProperties>
</file>