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7"/>
  </p:notesMasterIdLst>
  <p:sldIdLst>
    <p:sldId id="256" r:id="rId2"/>
    <p:sldId id="270" r:id="rId3"/>
    <p:sldId id="258" r:id="rId4"/>
    <p:sldId id="269" r:id="rId5"/>
    <p:sldId id="259" r:id="rId6"/>
    <p:sldId id="260" r:id="rId7"/>
    <p:sldId id="268" r:id="rId8"/>
    <p:sldId id="272" r:id="rId9"/>
    <p:sldId id="271" r:id="rId10"/>
    <p:sldId id="267" r:id="rId11"/>
    <p:sldId id="261" r:id="rId12"/>
    <p:sldId id="262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CC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AF66D3-EDBA-4CA3-87AF-3E013333B3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542E45-1D64-4E9A-8DAB-BBE34DC26D7B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298E4-7161-48DA-9F30-A13D73D961B4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24C930-CD28-45D4-BA82-D5E2FB016CBD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4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013F2-1052-4DC4-8CF9-5AAEA97AEFA1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F13F60-3965-4C5A-B701-B2F05A1E107C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 hg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B7B29A-7B58-4C5B-8C5D-5FE0FD746C31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F3367-46F0-4DCB-B7C1-A1D0A8BAA8EB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78D6D-0851-4491-BCE0-BFA4B0805C66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523604-B475-47A0-A332-7A383722D168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FA244-E03E-4C84-B3BB-FD2421302CE1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</p:grpSp>
      <p:sp>
        <p:nvSpPr>
          <p:cNvPr id="1536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536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24B3-F275-4E8B-835E-BE2ED52C25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32544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62BE-1861-46B4-8116-41208FD857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370183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BE6B-45A4-4F12-B19B-640A5F23B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658015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0249A-AFE1-40D5-B514-530AD87D8D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447218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B2FC9-5980-4ADC-BDE9-7902B14644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2288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5705-D1D0-48A9-83BB-AA20FA8315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71766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CAE0-F717-4B84-9546-48DC130EE6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047587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629D-0FB2-4892-93AF-15C35A1E73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356863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DD01-0D63-4BD6-99F2-8D6C19775A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21653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C76E-1A68-4C7A-87FC-EB3A7FB452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768659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B2E7-7C51-4A07-9ED8-8ED7378082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440363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0417-E3A5-48E9-8155-990126A914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43465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525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5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5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5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5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6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6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6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26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526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526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</p:grpSp>
      <p:sp>
        <p:nvSpPr>
          <p:cNvPr id="152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2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26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26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26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410E18B-038C-4484-8DD1-A49EDCC4DC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18" grpId="0"/>
      <p:bldP spid="152619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6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6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6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6408"/>
            <a:ext cx="7528560" cy="1828800"/>
          </a:xfrm>
          <a:solidFill>
            <a:srgbClr val="000000">
              <a:alpha val="61176"/>
            </a:srgbClr>
          </a:solidFill>
        </p:spPr>
        <p:txBody>
          <a:bodyPr/>
          <a:lstStyle/>
          <a:p>
            <a:pPr marL="538163" algn="l" eaLnBrk="1" hangingPunct="1"/>
            <a:r>
              <a:rPr lang="cs-CZ" altLang="cs-CZ" sz="5400" b="1" dirty="0" smtClean="0">
                <a:solidFill>
                  <a:srgbClr val="CCECFF"/>
                </a:solidFill>
                <a:effectLst/>
                <a:latin typeface="Bank Gothic Md AT" pitchFamily="2" charset="0"/>
              </a:rPr>
              <a:t>ÚLOŽIŠTĚ</a:t>
            </a:r>
            <a:br>
              <a:rPr lang="cs-CZ" altLang="cs-CZ" sz="5400" b="1" dirty="0" smtClean="0">
                <a:solidFill>
                  <a:srgbClr val="CCECFF"/>
                </a:solidFill>
                <a:effectLst/>
                <a:latin typeface="Bank Gothic Md AT" pitchFamily="2" charset="0"/>
              </a:rPr>
            </a:br>
            <a:r>
              <a:rPr lang="cs-CZ" altLang="cs-CZ" sz="5400" b="1" dirty="0" smtClean="0">
                <a:solidFill>
                  <a:srgbClr val="CCECFF"/>
                </a:solidFill>
                <a:effectLst/>
                <a:latin typeface="Bank Gothic Md AT" pitchFamily="2" charset="0"/>
              </a:rPr>
              <a:t>(vnější paměti)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t="15366" b="10273"/>
          <a:stretch/>
        </p:blipFill>
        <p:spPr>
          <a:xfrm>
            <a:off x="584200" y="2519680"/>
            <a:ext cx="6944360" cy="38729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Bootování</a:t>
            </a:r>
            <a:r>
              <a:rPr lang="cs-CZ" dirty="0" smtClean="0"/>
              <a:t> (spouštění)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6477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Po zapnutí se spustí </a:t>
            </a:r>
            <a:r>
              <a:rPr lang="cs-CZ" sz="2800" dirty="0" smtClean="0"/>
              <a:t>BIOS/</a:t>
            </a:r>
            <a:r>
              <a:rPr lang="cs-CZ" sz="2800" dirty="0" err="1" smtClean="0"/>
              <a:t>UEFI</a:t>
            </a:r>
            <a:r>
              <a:rPr lang="cs-CZ" sz="2800" dirty="0" smtClean="0"/>
              <a:t>, který:</a:t>
            </a:r>
            <a:endParaRPr lang="cs-CZ" sz="2800" dirty="0"/>
          </a:p>
          <a:p>
            <a:pPr lvl="1" eaLnBrk="1" hangingPunct="1">
              <a:defRPr/>
            </a:pPr>
            <a:r>
              <a:rPr lang="cs-CZ" sz="2000" dirty="0"/>
              <a:t>uvede hardwarové části do počátečního stavu (vymazání obrazovky, RAM, vypnutí zvuku, </a:t>
            </a:r>
            <a:r>
              <a:rPr lang="cs-CZ" sz="2000" dirty="0" smtClean="0"/>
              <a:t>případně zasunutí </a:t>
            </a:r>
            <a:r>
              <a:rPr lang="cs-CZ" sz="2000" dirty="0"/>
              <a:t>DVD mechaniky…)</a:t>
            </a:r>
          </a:p>
          <a:p>
            <a:pPr lvl="1" eaLnBrk="1" hangingPunct="1">
              <a:defRPr/>
            </a:pPr>
            <a:r>
              <a:rPr lang="cs-CZ" sz="2000" dirty="0"/>
              <a:t>zkontroluje hardware</a:t>
            </a:r>
          </a:p>
          <a:p>
            <a:pPr lvl="1" eaLnBrk="1" hangingPunct="1">
              <a:defRPr/>
            </a:pPr>
            <a:r>
              <a:rPr lang="cs-CZ" sz="2000" dirty="0"/>
              <a:t>z nastaveného zařízení se pokusí do paměti RAM načíst operační systém – o tom, zda a kde je OS na zařízení uložen, se dozví z </a:t>
            </a:r>
            <a:r>
              <a:rPr lang="cs-CZ" sz="2000" dirty="0" err="1"/>
              <a:t>boot</a:t>
            </a:r>
            <a:r>
              <a:rPr lang="cs-CZ" sz="2000" dirty="0"/>
              <a:t> sektoru</a:t>
            </a:r>
          </a:p>
          <a:p>
            <a:pPr eaLnBrk="1" hangingPunct="1">
              <a:defRPr/>
            </a:pPr>
            <a:r>
              <a:rPr lang="cs-CZ" sz="2800" dirty="0"/>
              <a:t>Následně se spustí operační systém včetně ovladačů apod.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16002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CD (</a:t>
            </a:r>
            <a:r>
              <a:rPr lang="cs-CZ" dirty="0" err="1" smtClean="0"/>
              <a:t>Compact</a:t>
            </a:r>
            <a:r>
              <a:rPr lang="cs-CZ" dirty="0" smtClean="0"/>
              <a:t> </a:t>
            </a:r>
            <a:r>
              <a:rPr lang="cs-CZ" dirty="0" err="1" smtClean="0"/>
              <a:t>Disc</a:t>
            </a:r>
            <a:r>
              <a:rPr lang="cs-CZ" dirty="0" smtClean="0"/>
              <a:t>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36700"/>
            <a:ext cx="472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Optický disk určený pro ukládání digitálních dat, kapacita 700 MB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audio </a:t>
            </a:r>
            <a:r>
              <a:rPr lang="cs-CZ" dirty="0" err="1"/>
              <a:t>CD,CD</a:t>
            </a:r>
            <a:r>
              <a:rPr lang="cs-CZ" dirty="0"/>
              <a:t>-</a:t>
            </a:r>
            <a:r>
              <a:rPr lang="cs-CZ" dirty="0" err="1"/>
              <a:t>ROM,CD</a:t>
            </a:r>
            <a:r>
              <a:rPr lang="cs-CZ" dirty="0"/>
              <a:t>-R, CD-</a:t>
            </a:r>
            <a:r>
              <a:rPr lang="cs-CZ" dirty="0" err="1"/>
              <a:t>RW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Video CD, </a:t>
            </a:r>
            <a:r>
              <a:rPr lang="cs-CZ" dirty="0" err="1"/>
              <a:t>Photo</a:t>
            </a:r>
            <a:r>
              <a:rPr lang="cs-CZ" dirty="0"/>
              <a:t> CD, </a:t>
            </a:r>
            <a:r>
              <a:rPr lang="cs-CZ" dirty="0" err="1"/>
              <a:t>SACD</a:t>
            </a:r>
            <a:endParaRPr 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Čtení laserem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 smtClean="0"/>
              <a:t>Vyvinutý </a:t>
            </a:r>
            <a:r>
              <a:rPr lang="cs-CZ" sz="2800" dirty="0"/>
              <a:t>roku 1979 </a:t>
            </a:r>
            <a:r>
              <a:rPr lang="cs-CZ" sz="2800" dirty="0" smtClean="0"/>
              <a:t>firmami </a:t>
            </a:r>
            <a:r>
              <a:rPr lang="cs-CZ" sz="2800" dirty="0"/>
              <a:t>Sony a Philips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</p:txBody>
      </p:sp>
      <p:pic>
        <p:nvPicPr>
          <p:cNvPr id="159750" name="Picture 6" descr="http://mitocw.udsm.ac.tz/NR/rdonlyres/Electrical-Engineering-and-Computer-Science/6-341Fall-2005/8F1FF795-2011-4120-BB76-F89E4ECFF0A9/0/chp_cdr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7" y="1536700"/>
            <a:ext cx="626869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DVD</a:t>
            </a:r>
            <a:r>
              <a:rPr lang="cs-CZ" sz="4000"/>
              <a:t/>
            </a:r>
            <a:br>
              <a:rPr lang="cs-CZ" sz="4000"/>
            </a:br>
            <a:endParaRPr lang="cs-CZ" sz="400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045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Kapacita: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/>
              <a:t>4,38 GB (jednovrstvé)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/>
              <a:t>cca 9 GB (dvouvrstvé)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/>
              <a:t>DVD-R, </a:t>
            </a:r>
            <a:r>
              <a:rPr lang="cs-CZ" sz="2400" dirty="0" err="1" smtClean="0"/>
              <a:t>DVD+R</a:t>
            </a:r>
            <a:endParaRPr lang="cs-CZ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Může obsahovat filmy </a:t>
            </a:r>
            <a:br>
              <a:rPr lang="cs-CZ" sz="2800" dirty="0"/>
            </a:br>
            <a:r>
              <a:rPr lang="cs-CZ" sz="2800" dirty="0"/>
              <a:t>nebo digitální </a:t>
            </a:r>
            <a:r>
              <a:rPr lang="cs-CZ" sz="2800" dirty="0" smtClean="0"/>
              <a:t>data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Obraz a zvuk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nízké rozlišení </a:t>
            </a:r>
            <a:r>
              <a:rPr lang="cs-CZ" sz="2000" dirty="0"/>
              <a:t>filmů </a:t>
            </a:r>
            <a:r>
              <a:rPr lang="cs-CZ" sz="2000" dirty="0" smtClean="0"/>
              <a:t>(720 </a:t>
            </a:r>
            <a:r>
              <a:rPr lang="cs-CZ" sz="2000" dirty="0"/>
              <a:t>× 576 </a:t>
            </a:r>
            <a:r>
              <a:rPr lang="cs-CZ" sz="2000" dirty="0" smtClean="0"/>
              <a:t>bodů)</a:t>
            </a:r>
            <a:endParaRPr lang="cs-CZ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zastaralá komprese </a:t>
            </a:r>
            <a:r>
              <a:rPr lang="cs-CZ" sz="2000" dirty="0"/>
              <a:t>obrazu </a:t>
            </a:r>
            <a:r>
              <a:rPr lang="cs-CZ" sz="1800" dirty="0"/>
              <a:t>MPEG-2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zvuková stopa – 6 kanálů (5.1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160773" name="Picture 5" descr="http://www.solight.cz/data/web/intenso/pictures/dvd-plus/intenso-dvd-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4533900" cy="45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Blu-Ray</a:t>
            </a:r>
          </a:p>
        </p:txBody>
      </p:sp>
      <p:pic>
        <p:nvPicPr>
          <p:cNvPr id="165893" name="Picture 5" descr="http://g2.stahuj.centrum.cz/magazin/7675/blur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1600199"/>
            <a:ext cx="6576313" cy="4530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96887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Kapacita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jednovrstvý 25 GB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dvouvrstvý 50 </a:t>
            </a:r>
            <a:r>
              <a:rPr lang="cs-CZ" sz="1800" dirty="0" smtClean="0"/>
              <a:t>GB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Rozlišení </a:t>
            </a:r>
            <a:r>
              <a:rPr lang="cs-CZ" sz="2800" dirty="0" smtClean="0"/>
              <a:t>videa </a:t>
            </a:r>
            <a:r>
              <a:rPr lang="cs-CZ" sz="2800" dirty="0" err="1" smtClean="0"/>
              <a:t>FullHD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(1920 </a:t>
            </a:r>
            <a:r>
              <a:rPr lang="cs-CZ" sz="2800" dirty="0"/>
              <a:t>× 1080 </a:t>
            </a:r>
            <a:r>
              <a:rPr lang="cs-CZ" sz="2800" dirty="0" smtClean="0"/>
              <a:t>bodů)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err="1"/>
              <a:t>Osmikanálový</a:t>
            </a:r>
            <a:r>
              <a:rPr lang="cs-CZ" sz="2800" dirty="0"/>
              <a:t> zvuk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PCM</a:t>
            </a:r>
            <a:endParaRPr 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Dolby</a:t>
            </a:r>
            <a:r>
              <a:rPr lang="cs-CZ" sz="1800" dirty="0"/>
              <a:t> Digital Plus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 err="1"/>
              <a:t>DTS-HD</a:t>
            </a:r>
            <a:r>
              <a:rPr lang="cs-CZ" sz="1800" dirty="0"/>
              <a:t> </a:t>
            </a:r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Resolution</a:t>
            </a:r>
            <a:r>
              <a:rPr lang="cs-CZ" sz="1800" dirty="0"/>
              <a:t> Audio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Dolby </a:t>
            </a:r>
            <a:r>
              <a:rPr lang="en-US" sz="1800" dirty="0" err="1"/>
              <a:t>TrueHD</a:t>
            </a:r>
            <a:endParaRPr 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DTS-HD Master Audio</a:t>
            </a:r>
            <a:endParaRPr lang="cs-CZ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5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9" name="Picture 7" descr="http://static.howstuffworks.com/gif/cd-burn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443038"/>
            <a:ext cx="67040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1" name="Picture 9" descr="http://knol.google.com/k/-/-/2pr18mcjtayt9/2dzj4z/how-a-cd-rom-wor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/>
          <a:stretch>
            <a:fillRect/>
          </a:stretch>
        </p:blipFill>
        <p:spPr bwMode="auto">
          <a:xfrm>
            <a:off x="2008188" y="1389063"/>
            <a:ext cx="48387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3" name="Picture 11" descr="http://img.zdnet.com/techDirectory/CD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/>
          <a:stretch>
            <a:fillRect/>
          </a:stretch>
        </p:blipFill>
        <p:spPr bwMode="auto">
          <a:xfrm>
            <a:off x="7023100" y="1379538"/>
            <a:ext cx="33813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Princip zápisu na optické disky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64.202.120.86/upload/image/articles/2007/mempile/blu-ray-wo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757238"/>
            <a:ext cx="823595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Úložiště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427163"/>
            <a:ext cx="8880475" cy="527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Vnější vstupně-výstupní zařízení </a:t>
            </a:r>
            <a:br>
              <a:rPr lang="cs-CZ" sz="1800" dirty="0" smtClean="0"/>
            </a:br>
            <a:r>
              <a:rPr lang="cs-CZ" sz="1800" dirty="0" smtClean="0"/>
              <a:t>k </a:t>
            </a:r>
            <a:r>
              <a:rPr lang="cs-CZ" sz="1800" dirty="0"/>
              <a:t>trvalému uchování většího množství dat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smtClean="0"/>
              <a:t>Principy: </a:t>
            </a:r>
            <a:r>
              <a:rPr lang="cs-CZ" sz="1800" dirty="0"/>
              <a:t>magnetický </a:t>
            </a:r>
            <a:r>
              <a:rPr lang="cs-CZ" sz="1800" dirty="0" smtClean="0"/>
              <a:t>nebo elektronický záznam</a:t>
            </a: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/>
              <a:t>Základní parametry: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 smtClean="0"/>
              <a:t>fyzická velikost </a:t>
            </a:r>
            <a:r>
              <a:rPr lang="cs-CZ" sz="1600" dirty="0"/>
              <a:t>disku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kapacita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 smtClean="0"/>
              <a:t>rozhraní (= konektor, způsob </a:t>
            </a:r>
            <a:r>
              <a:rPr lang="cs-CZ" sz="1600" dirty="0"/>
              <a:t>připojení</a:t>
            </a:r>
            <a:r>
              <a:rPr lang="cs-CZ" sz="16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 smtClean="0"/>
              <a:t>vyrovnávací paměť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 smtClean="0"/>
              <a:t>rychlost:</a:t>
            </a:r>
            <a:endParaRPr lang="cs-CZ" sz="16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200" dirty="0" smtClean="0"/>
              <a:t>přenosová rychlost (čtení, zápis)</a:t>
            </a:r>
            <a:endParaRPr lang="cs-CZ" sz="12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1200" dirty="0" smtClean="0"/>
              <a:t>přístupová </a:t>
            </a:r>
            <a:r>
              <a:rPr lang="cs-CZ" sz="1200" dirty="0"/>
              <a:t>doba čtení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/>
              <a:t>Rozhraní pevných disků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 err="1" smtClean="0"/>
              <a:t>Serial</a:t>
            </a:r>
            <a:r>
              <a:rPr lang="cs-CZ" sz="1600" dirty="0" smtClean="0"/>
              <a:t> ATA (SATA) – běžný, dnes </a:t>
            </a:r>
            <a:r>
              <a:rPr lang="cs-CZ" sz="1600" dirty="0" smtClean="0"/>
              <a:t>v</a:t>
            </a:r>
            <a:r>
              <a:rPr lang="en-GB" sz="1600" dirty="0" smtClean="0"/>
              <a:t>4</a:t>
            </a:r>
            <a:r>
              <a:rPr lang="cs-CZ" sz="1600" dirty="0" smtClean="0"/>
              <a:t>.0 </a:t>
            </a:r>
            <a:r>
              <a:rPr lang="cs-CZ" sz="1600" dirty="0" smtClean="0"/>
              <a:t>(6 </a:t>
            </a:r>
            <a:r>
              <a:rPr lang="cs-CZ" sz="1600" dirty="0" err="1" smtClean="0"/>
              <a:t>Gb</a:t>
            </a:r>
            <a:r>
              <a:rPr lang="cs-CZ" sz="1600" dirty="0" smtClean="0"/>
              <a:t>/s)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 smtClean="0"/>
              <a:t>USB</a:t>
            </a:r>
            <a:endParaRPr lang="en-GB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600" dirty="0" err="1" smtClean="0"/>
              <a:t>NVME</a:t>
            </a:r>
            <a:endParaRPr lang="cs-CZ" sz="1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 smtClean="0"/>
              <a:t>kdysi rozhraní ATA, SCSI…</a:t>
            </a: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954" y="1427163"/>
            <a:ext cx="5899996" cy="44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954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4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4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4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4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4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263259" y="1799647"/>
            <a:ext cx="4421187" cy="3817938"/>
            <a:chOff x="2771" y="1388"/>
            <a:chExt cx="2785" cy="24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771" y="1388"/>
              <a:ext cx="2767" cy="240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pic>
          <p:nvPicPr>
            <p:cNvPr id="8" name="Picture 4" descr="Hdd_od_srodk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668"/>
              <a:ext cx="2721" cy="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Harddisk (HDD)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055" y="1420814"/>
            <a:ext cx="6620184" cy="47101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Magnetický záznam</a:t>
            </a:r>
          </a:p>
          <a:p>
            <a:pPr eaLnBrk="1" hangingPunct="1">
              <a:defRPr/>
            </a:pPr>
            <a:r>
              <a:rPr lang="cs-CZ" dirty="0" smtClean="0"/>
              <a:t>Diskové plotny </a:t>
            </a:r>
          </a:p>
          <a:p>
            <a:pPr lvl="1" eaLnBrk="1" hangingPunct="1">
              <a:defRPr/>
            </a:pPr>
            <a:r>
              <a:rPr lang="cs-CZ" sz="2000" dirty="0"/>
              <a:t>skleněné nebo kovové desky pokryté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magneticky </a:t>
            </a:r>
            <a:r>
              <a:rPr lang="cs-CZ" sz="2000" dirty="0"/>
              <a:t>měkkou vrstvou</a:t>
            </a:r>
          </a:p>
          <a:p>
            <a:pPr lvl="1" eaLnBrk="1" hangingPunct="1">
              <a:defRPr/>
            </a:pPr>
            <a:r>
              <a:rPr lang="cs-CZ" sz="2000" dirty="0"/>
              <a:t>disk se otáčí se </a:t>
            </a:r>
            <a:r>
              <a:rPr lang="cs-CZ" sz="2000" dirty="0" smtClean="0"/>
              <a:t>na vřetenu, poháněném </a:t>
            </a:r>
            <a:r>
              <a:rPr lang="cs-CZ" sz="2000" dirty="0"/>
              <a:t>krokovým</a:t>
            </a:r>
            <a:r>
              <a:rPr lang="cs-CZ" sz="2000" b="1" dirty="0"/>
              <a:t> </a:t>
            </a:r>
            <a:r>
              <a:rPr lang="cs-CZ" sz="2000" dirty="0" smtClean="0"/>
              <a:t>motorem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Hlavy</a:t>
            </a:r>
          </a:p>
          <a:p>
            <a:pPr lvl="1" eaLnBrk="1" hangingPunct="1">
              <a:defRPr/>
            </a:pPr>
            <a:r>
              <a:rPr lang="cs-CZ" sz="2000" dirty="0"/>
              <a:t>zajišťují čtení a zápis dat na magnetickou vrstvu</a:t>
            </a:r>
          </a:p>
          <a:p>
            <a:pPr eaLnBrk="1" hangingPunct="1">
              <a:defRPr/>
            </a:pPr>
            <a:r>
              <a:rPr lang="cs-CZ" dirty="0" err="1" smtClean="0"/>
              <a:t>Cache</a:t>
            </a:r>
            <a:endParaRPr lang="cs-CZ" dirty="0" smtClean="0"/>
          </a:p>
          <a:p>
            <a:pPr lvl="1" eaLnBrk="1" hangingPunct="1">
              <a:defRPr/>
            </a:pPr>
            <a:r>
              <a:rPr lang="cs-CZ" sz="2000" dirty="0" smtClean="0"/>
              <a:t>vlastní paměť RAM, která je součástí HDD</a:t>
            </a:r>
          </a:p>
          <a:p>
            <a:pPr lvl="1" eaLnBrk="1" hangingPunct="1">
              <a:defRPr/>
            </a:pPr>
            <a:r>
              <a:rPr lang="cs-CZ" sz="2000" dirty="0" smtClean="0"/>
              <a:t>data se zapíší nejprve do ní a pak na plotny</a:t>
            </a:r>
          </a:p>
          <a:p>
            <a:pPr lvl="1" eaLnBrk="1" hangingPunct="1">
              <a:defRPr/>
            </a:pPr>
            <a:r>
              <a:rPr lang="cs-CZ" sz="2000" dirty="0" smtClean="0"/>
              <a:t>vyrovnává rychlost zápisu dat z RAM na HDD</a:t>
            </a:r>
            <a:endParaRPr lang="cs-CZ" sz="2000" dirty="0"/>
          </a:p>
        </p:txBody>
      </p:sp>
      <p:pic>
        <p:nvPicPr>
          <p:cNvPr id="155653" name="Picture 5" descr="Stary_pevny_disk-hla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96" y="1979034"/>
            <a:ext cx="4719114" cy="36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4" descr="Hdd_mo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96" y="1600200"/>
            <a:ext cx="4696057" cy="43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Porovnání parametrů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0813"/>
            <a:ext cx="5811520" cy="5024119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Kapacita, rychlost, spotřeba, cena, spolehlivost</a:t>
            </a:r>
            <a:endParaRPr lang="cs-CZ" sz="2000" b="1" dirty="0" smtClean="0"/>
          </a:p>
          <a:p>
            <a:pPr>
              <a:defRPr/>
            </a:pPr>
            <a:endParaRPr lang="cs-CZ" sz="2000" b="1" dirty="0" smtClean="0"/>
          </a:p>
          <a:p>
            <a:pPr>
              <a:defRPr/>
            </a:pPr>
            <a:r>
              <a:rPr lang="cs-CZ" sz="2000" b="1" dirty="0" smtClean="0"/>
              <a:t>Hard disk (HDD) </a:t>
            </a:r>
            <a:r>
              <a:rPr lang="cs-CZ" sz="2000" i="1" dirty="0" smtClean="0"/>
              <a:t>/ magnetický</a:t>
            </a:r>
            <a:endParaRPr lang="cs-CZ" sz="2000" i="1" dirty="0"/>
          </a:p>
          <a:p>
            <a:pPr lvl="1">
              <a:defRPr/>
            </a:pPr>
            <a:r>
              <a:rPr lang="cs-CZ" sz="1800" dirty="0"/>
              <a:t>Vysoká kapacita za dobrou cenu</a:t>
            </a:r>
          </a:p>
          <a:p>
            <a:pPr lvl="1">
              <a:defRPr/>
            </a:pPr>
            <a:r>
              <a:rPr lang="cs-CZ" sz="1800" dirty="0"/>
              <a:t>Relativně rychlý</a:t>
            </a:r>
          </a:p>
          <a:p>
            <a:pPr lvl="1">
              <a:defRPr/>
            </a:pPr>
            <a:r>
              <a:rPr lang="cs-CZ" sz="1800" dirty="0"/>
              <a:t>Vysoká spotřeba</a:t>
            </a:r>
          </a:p>
          <a:p>
            <a:pPr lvl="1">
              <a:defRPr/>
            </a:pPr>
            <a:r>
              <a:rPr lang="cs-CZ" sz="1800" dirty="0"/>
              <a:t>Poměrně vysoká </a:t>
            </a:r>
            <a:r>
              <a:rPr lang="cs-CZ" sz="1800" dirty="0" smtClean="0"/>
              <a:t>spolehlivost</a:t>
            </a:r>
          </a:p>
          <a:p>
            <a:pPr lvl="1">
              <a:defRPr/>
            </a:pPr>
            <a:endParaRPr lang="cs-CZ" sz="1800" dirty="0"/>
          </a:p>
          <a:p>
            <a:pPr>
              <a:defRPr/>
            </a:pPr>
            <a:r>
              <a:rPr lang="cs-CZ" sz="2000" b="1" dirty="0" smtClean="0"/>
              <a:t>USB </a:t>
            </a:r>
            <a:r>
              <a:rPr lang="cs-CZ" sz="2000" b="1" dirty="0" err="1" smtClean="0"/>
              <a:t>Flash</a:t>
            </a:r>
            <a:r>
              <a:rPr lang="cs-CZ" sz="2000" b="1" dirty="0" smtClean="0"/>
              <a:t> disk / </a:t>
            </a:r>
            <a:r>
              <a:rPr lang="cs-CZ" sz="2000" b="1" dirty="0" err="1"/>
              <a:t>SD</a:t>
            </a:r>
            <a:r>
              <a:rPr lang="cs-CZ" sz="2000" b="1" dirty="0"/>
              <a:t> </a:t>
            </a:r>
            <a:r>
              <a:rPr lang="cs-CZ" sz="2000" b="1" dirty="0" smtClean="0"/>
              <a:t>karta </a:t>
            </a:r>
            <a:r>
              <a:rPr lang="cs-CZ" sz="2000" i="1" dirty="0" smtClean="0"/>
              <a:t>/ elektronický</a:t>
            </a:r>
            <a:endParaRPr lang="cs-CZ" sz="2000" i="1" dirty="0"/>
          </a:p>
          <a:p>
            <a:pPr lvl="1">
              <a:defRPr/>
            </a:pPr>
            <a:r>
              <a:rPr lang="cs-CZ" sz="1800" dirty="0"/>
              <a:t>Vysoká kapacita = vysoká cena</a:t>
            </a:r>
          </a:p>
          <a:p>
            <a:pPr lvl="1">
              <a:defRPr/>
            </a:pPr>
            <a:r>
              <a:rPr lang="cs-CZ" sz="1800" dirty="0"/>
              <a:t>Různé typy, různá </a:t>
            </a:r>
            <a:r>
              <a:rPr lang="cs-CZ" sz="1800" dirty="0" smtClean="0"/>
              <a:t>rychlost</a:t>
            </a:r>
            <a:endParaRPr lang="cs-CZ" sz="1800" dirty="0"/>
          </a:p>
          <a:p>
            <a:pPr lvl="1">
              <a:defRPr/>
            </a:pPr>
            <a:r>
              <a:rPr lang="cs-CZ" sz="1800" dirty="0"/>
              <a:t>Nízká spotřeba</a:t>
            </a:r>
          </a:p>
          <a:p>
            <a:pPr lvl="1">
              <a:defRPr/>
            </a:pPr>
            <a:r>
              <a:rPr lang="cs-CZ" sz="1800" dirty="0"/>
              <a:t>Menší spolehlivost než </a:t>
            </a:r>
            <a:r>
              <a:rPr lang="cs-CZ" sz="1800" dirty="0" smtClean="0"/>
              <a:t>HDD</a:t>
            </a:r>
          </a:p>
          <a:p>
            <a:pPr marL="457200" lvl="1" indent="0">
              <a:buFontTx/>
              <a:buNone/>
              <a:defRPr/>
            </a:pPr>
            <a:endParaRPr lang="cs-CZ" sz="18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278880" y="1420814"/>
            <a:ext cx="4754880" cy="23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cs-CZ" sz="2000" b="1" dirty="0" err="1"/>
              <a:t>SSD</a:t>
            </a:r>
            <a:r>
              <a:rPr lang="cs-CZ" sz="2000" b="1" dirty="0"/>
              <a:t> (solid </a:t>
            </a:r>
            <a:r>
              <a:rPr lang="cs-CZ" sz="2000" b="1" dirty="0" err="1"/>
              <a:t>state</a:t>
            </a:r>
            <a:r>
              <a:rPr lang="cs-CZ" sz="2000" b="1" dirty="0"/>
              <a:t> disk</a:t>
            </a:r>
            <a:r>
              <a:rPr lang="cs-CZ" sz="2000" b="1" dirty="0" smtClean="0"/>
              <a:t>) </a:t>
            </a:r>
            <a:r>
              <a:rPr lang="cs-CZ" sz="2000" i="1" dirty="0"/>
              <a:t>/ elektronický</a:t>
            </a:r>
            <a:endParaRPr lang="cs-CZ" sz="2000" b="1" dirty="0"/>
          </a:p>
          <a:p>
            <a:pPr lvl="1">
              <a:defRPr/>
            </a:pPr>
            <a:r>
              <a:rPr lang="cs-CZ" sz="1800" dirty="0" smtClean="0"/>
              <a:t>Kvalitní </a:t>
            </a:r>
            <a:r>
              <a:rPr lang="cs-CZ" sz="1800" dirty="0" err="1" smtClean="0"/>
              <a:t>flash</a:t>
            </a:r>
            <a:r>
              <a:rPr lang="cs-CZ" sz="1800" dirty="0" smtClean="0"/>
              <a:t> paměť</a:t>
            </a:r>
          </a:p>
          <a:p>
            <a:pPr lvl="1">
              <a:defRPr/>
            </a:pPr>
            <a:r>
              <a:rPr lang="cs-CZ" sz="1800" dirty="0" smtClean="0"/>
              <a:t>Vysoká </a:t>
            </a:r>
            <a:r>
              <a:rPr lang="cs-CZ" sz="1800" dirty="0"/>
              <a:t>kapacita = vysoká cena</a:t>
            </a:r>
          </a:p>
          <a:p>
            <a:pPr lvl="1">
              <a:defRPr/>
            </a:pPr>
            <a:r>
              <a:rPr lang="cs-CZ" sz="1800" dirty="0"/>
              <a:t>Nejrychlejší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(</a:t>
            </a:r>
            <a:r>
              <a:rPr lang="cs-CZ" sz="1800" dirty="0"/>
              <a:t>cca </a:t>
            </a:r>
            <a:r>
              <a:rPr lang="cs-CZ" sz="1800" dirty="0" err="1"/>
              <a:t>1000krát</a:t>
            </a:r>
            <a:r>
              <a:rPr lang="cs-CZ" sz="1800" dirty="0"/>
              <a:t> rychlejší než HDD)</a:t>
            </a:r>
          </a:p>
          <a:p>
            <a:pPr lvl="1">
              <a:defRPr/>
            </a:pPr>
            <a:r>
              <a:rPr lang="cs-CZ" sz="1800" dirty="0"/>
              <a:t>Nízká spotřeba</a:t>
            </a:r>
          </a:p>
          <a:p>
            <a:pPr lvl="1">
              <a:defRPr/>
            </a:pPr>
            <a:r>
              <a:rPr lang="cs-CZ" sz="1800" dirty="0"/>
              <a:t>Menší spolehlivost než </a:t>
            </a:r>
            <a:r>
              <a:rPr lang="cs-CZ" sz="1800" dirty="0" smtClean="0"/>
              <a:t>HDD</a:t>
            </a: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-5512" t="-9430" r="-1004" b="-3452"/>
          <a:stretch/>
        </p:blipFill>
        <p:spPr>
          <a:xfrm>
            <a:off x="6583680" y="3762718"/>
            <a:ext cx="4287520" cy="27791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Organizace dat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" y="1600200"/>
            <a:ext cx="6781483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600" dirty="0" smtClean="0"/>
              <a:t>Data </a:t>
            </a:r>
            <a:r>
              <a:rPr lang="cs-CZ" sz="1600" dirty="0"/>
              <a:t>jsou organizována na HDD do </a:t>
            </a:r>
            <a:r>
              <a:rPr lang="cs-CZ" sz="1600" dirty="0" smtClean="0"/>
              <a:t>sektorů a clusterů 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/>
              <a:t>Sektor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nejmenší </a:t>
            </a:r>
            <a:r>
              <a:rPr lang="cs-CZ" sz="1600" dirty="0" err="1"/>
              <a:t>zapisovatelná</a:t>
            </a:r>
            <a:r>
              <a:rPr lang="cs-CZ" sz="1600" dirty="0"/>
              <a:t> jednotka disku, jeho pevná délka je 512 bytů</a:t>
            </a:r>
            <a:br>
              <a:rPr lang="cs-CZ" sz="1600" dirty="0"/>
            </a:b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/>
              <a:t>Cluster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nejmenší adresovatelná jednotka disku, sdružuje několik sektorů, aby nedocházelo roztříštění souboru na příliš mnoho </a:t>
            </a:r>
            <a:r>
              <a:rPr lang="cs-CZ" sz="1600" dirty="0" smtClean="0"/>
              <a:t>kousků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/>
              <a:t>FAT</a:t>
            </a:r>
            <a:r>
              <a:rPr lang="cs-CZ" sz="1600" dirty="0"/>
              <a:t> (</a:t>
            </a:r>
            <a:r>
              <a:rPr lang="cs-CZ" sz="1600" dirty="0" err="1"/>
              <a:t>File</a:t>
            </a:r>
            <a:r>
              <a:rPr lang="cs-CZ" sz="1600" dirty="0"/>
              <a:t> </a:t>
            </a:r>
            <a:r>
              <a:rPr lang="cs-CZ" sz="1600" dirty="0" err="1"/>
              <a:t>Allocation</a:t>
            </a:r>
            <a:r>
              <a:rPr lang="cs-CZ" sz="1600" dirty="0"/>
              <a:t> Table) </a:t>
            </a:r>
            <a:br>
              <a:rPr lang="cs-CZ" sz="1600" dirty="0"/>
            </a:br>
            <a:r>
              <a:rPr lang="cs-CZ" sz="1600" dirty="0"/>
              <a:t>tabulka rozložení souborů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udává, v jakých clusterech je uložen jaký soubor</a:t>
            </a:r>
            <a:br>
              <a:rPr lang="cs-CZ" sz="1600" dirty="0"/>
            </a:b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 err="1"/>
              <a:t>Boot</a:t>
            </a:r>
            <a:r>
              <a:rPr lang="cs-CZ" sz="1600" b="1" dirty="0"/>
              <a:t> sektor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spouštěcí sektor, najde se automaticky</a:t>
            </a:r>
            <a:br>
              <a:rPr lang="cs-CZ" sz="1600" dirty="0"/>
            </a:b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b="1" dirty="0"/>
              <a:t>Master </a:t>
            </a:r>
            <a:r>
              <a:rPr lang="cs-CZ" sz="1600" b="1" dirty="0" err="1"/>
              <a:t>boot</a:t>
            </a:r>
            <a:r>
              <a:rPr lang="cs-CZ" sz="1600" b="1" dirty="0"/>
              <a:t> </a:t>
            </a:r>
            <a:r>
              <a:rPr lang="cs-CZ" sz="1600" b="1" dirty="0" err="1"/>
              <a:t>record</a:t>
            </a:r>
            <a:endParaRPr lang="cs-CZ" sz="16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je v zaváděcím sektoru disku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600" dirty="0"/>
              <a:t>obsahuje informace o rozdělení disku na logické oddíly </a:t>
            </a:r>
            <a:r>
              <a:rPr lang="cs-CZ" sz="1600" dirty="0" smtClean="0"/>
              <a:t>(</a:t>
            </a:r>
            <a:r>
              <a:rPr lang="cs-CZ" sz="1600" dirty="0" err="1" smtClean="0"/>
              <a:t>partitions</a:t>
            </a:r>
            <a:r>
              <a:rPr lang="cs-CZ" sz="1600" dirty="0" smtClean="0"/>
              <a:t>), např. C</a:t>
            </a:r>
            <a:r>
              <a:rPr lang="cs-CZ" sz="1600" dirty="0"/>
              <a:t>:, D:, E</a:t>
            </a:r>
            <a:r>
              <a:rPr lang="cs-CZ" sz="1600" dirty="0" smtClean="0"/>
              <a:t>: </a:t>
            </a:r>
            <a:r>
              <a:rPr lang="cs-CZ" sz="1600" dirty="0"/>
              <a:t>a o </a:t>
            </a:r>
            <a:r>
              <a:rPr lang="cs-CZ" sz="1600" dirty="0" err="1"/>
              <a:t>spouštení</a:t>
            </a:r>
            <a:r>
              <a:rPr lang="cs-CZ" sz="1600" dirty="0"/>
              <a:t> operačního systému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104063" y="1716088"/>
            <a:ext cx="3135312" cy="4492625"/>
            <a:chOff x="3408" y="1021"/>
            <a:chExt cx="1767" cy="2532"/>
          </a:xfrm>
        </p:grpSpPr>
        <p:grpSp>
          <p:nvGrpSpPr>
            <p:cNvPr id="10245" name="Group 11"/>
            <p:cNvGrpSpPr>
              <a:grpSpLocks/>
            </p:cNvGrpSpPr>
            <p:nvPr/>
          </p:nvGrpSpPr>
          <p:grpSpPr bwMode="auto">
            <a:xfrm>
              <a:off x="3408" y="1021"/>
              <a:ext cx="1767" cy="1211"/>
              <a:chOff x="3408" y="981"/>
              <a:chExt cx="1767" cy="1211"/>
            </a:xfrm>
          </p:grpSpPr>
          <p:sp>
            <p:nvSpPr>
              <p:cNvPr id="10248" name="Rectangle 10"/>
              <p:cNvSpPr>
                <a:spLocks noChangeArrowheads="1"/>
              </p:cNvSpPr>
              <p:nvPr/>
            </p:nvSpPr>
            <p:spPr bwMode="auto">
              <a:xfrm>
                <a:off x="3408" y="981"/>
                <a:ext cx="1744" cy="121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pic>
            <p:nvPicPr>
              <p:cNvPr id="10249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1071"/>
                <a:ext cx="1626" cy="1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Rectangle 5"/>
              <p:cNvSpPr>
                <a:spLocks noChangeArrowheads="1"/>
              </p:cNvSpPr>
              <p:nvPr/>
            </p:nvSpPr>
            <p:spPr bwMode="auto">
              <a:xfrm>
                <a:off x="4780" y="1057"/>
                <a:ext cx="317" cy="58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10251" name="Rectangle 6"/>
              <p:cNvSpPr>
                <a:spLocks noChangeArrowheads="1"/>
              </p:cNvSpPr>
              <p:nvPr/>
            </p:nvSpPr>
            <p:spPr bwMode="auto">
              <a:xfrm>
                <a:off x="4332" y="1958"/>
                <a:ext cx="750" cy="1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10252" name="Rectangle 7"/>
              <p:cNvSpPr>
                <a:spLocks noChangeArrowheads="1"/>
              </p:cNvSpPr>
              <p:nvPr/>
            </p:nvSpPr>
            <p:spPr bwMode="auto">
              <a:xfrm>
                <a:off x="3479" y="1995"/>
                <a:ext cx="263" cy="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10253" name="Text Box 9"/>
              <p:cNvSpPr txBox="1">
                <a:spLocks noChangeArrowheads="1"/>
              </p:cNvSpPr>
              <p:nvPr/>
            </p:nvSpPr>
            <p:spPr bwMode="auto">
              <a:xfrm>
                <a:off x="4727" y="1121"/>
                <a:ext cx="448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200">
                    <a:solidFill>
                      <a:schemeClr val="bg2"/>
                    </a:solidFill>
                  </a:rPr>
                  <a:t>Stopa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200">
                    <a:solidFill>
                      <a:schemeClr val="bg2"/>
                    </a:solidFill>
                  </a:rPr>
                  <a:t>Sektor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200">
                    <a:solidFill>
                      <a:schemeClr val="bg2"/>
                    </a:solidFill>
                  </a:rPr>
                  <a:t>Cluster</a:t>
                </a:r>
              </a:p>
            </p:txBody>
          </p:sp>
        </p:grpSp>
        <p:pic>
          <p:nvPicPr>
            <p:cNvPr id="10246" name="Picture 13" descr="http://ajtaci.net/wp-content/uploads/2010/06/hd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19"/>
              <a:ext cx="1744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AutoShape 14"/>
            <p:cNvSpPr>
              <a:spLocks noChangeArrowheads="1"/>
            </p:cNvSpPr>
            <p:nvPr/>
          </p:nvSpPr>
          <p:spPr bwMode="auto">
            <a:xfrm flipH="1">
              <a:off x="3843" y="2121"/>
              <a:ext cx="194" cy="352"/>
            </a:xfrm>
            <a:prstGeom prst="upArrow">
              <a:avLst>
                <a:gd name="adj1" fmla="val 50000"/>
                <a:gd name="adj2" fmla="val 45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Souborový systém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840" y="1600200"/>
            <a:ext cx="6583680" cy="49643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označení pro způsob organizace informací (počítačových souborů) ukládaných na paměťová média</a:t>
            </a:r>
            <a:br>
              <a:rPr lang="cs-CZ" sz="2800" dirty="0"/>
            </a:b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souborové systémy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/>
              <a:t>FAT16 (starý), FAT32 (</a:t>
            </a:r>
            <a:r>
              <a:rPr lang="cs-CZ" sz="1800" dirty="0" err="1"/>
              <a:t>flashky</a:t>
            </a:r>
            <a:r>
              <a:rPr lang="cs-CZ" sz="18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err="1"/>
              <a:t>NTFS</a:t>
            </a:r>
            <a:r>
              <a:rPr lang="cs-CZ" sz="1800" dirty="0"/>
              <a:t> </a:t>
            </a:r>
            <a:r>
              <a:rPr lang="cs-CZ" sz="1800" dirty="0" smtClean="0"/>
              <a:t>(běžný </a:t>
            </a:r>
            <a:r>
              <a:rPr lang="cs-CZ" sz="1800" dirty="0"/>
              <a:t>ve Windows)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/>
              <a:t>ext2, ext3, ext4 (v Linuxu</a:t>
            </a:r>
            <a:r>
              <a:rPr lang="cs-CZ" sz="18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err="1" smtClean="0"/>
              <a:t>APFS</a:t>
            </a:r>
            <a:r>
              <a:rPr lang="cs-CZ" sz="1800" dirty="0" smtClean="0"/>
              <a:t> (Apple </a:t>
            </a:r>
            <a:r>
              <a:rPr lang="cs-CZ" sz="1800" dirty="0" err="1" smtClean="0"/>
              <a:t>File</a:t>
            </a:r>
            <a:r>
              <a:rPr lang="cs-CZ" sz="1800" dirty="0" smtClean="0"/>
              <a:t> </a:t>
            </a:r>
            <a:r>
              <a:rPr lang="cs-CZ" sz="1800" dirty="0" err="1" smtClean="0"/>
              <a:t>System</a:t>
            </a:r>
            <a:r>
              <a:rPr lang="cs-CZ" sz="1800" dirty="0" smtClean="0"/>
              <a:t>), starší </a:t>
            </a:r>
            <a:r>
              <a:rPr lang="cs-CZ" sz="1800" dirty="0" err="1" smtClean="0"/>
              <a:t>HFS</a:t>
            </a:r>
            <a:r>
              <a:rPr lang="cs-CZ" sz="1800" dirty="0" smtClean="0"/>
              <a:t>+ (Mac)</a:t>
            </a:r>
            <a:endParaRPr lang="cs-CZ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800" dirty="0" err="1"/>
              <a:t>ReiserFS</a:t>
            </a:r>
            <a:r>
              <a:rPr lang="cs-CZ" sz="1800" dirty="0"/>
              <a:t>, JFS, XFS, </a:t>
            </a:r>
            <a:r>
              <a:rPr lang="cs-CZ" sz="1800" dirty="0" smtClean="0"/>
              <a:t>ISO </a:t>
            </a:r>
            <a:r>
              <a:rPr lang="cs-CZ" sz="1800" dirty="0"/>
              <a:t>9660</a:t>
            </a:r>
            <a:r>
              <a:rPr lang="cs-CZ" sz="1800" dirty="0" smtClean="0"/>
              <a:t>…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1800" dirty="0"/>
          </a:p>
        </p:txBody>
      </p:sp>
      <p:pic>
        <p:nvPicPr>
          <p:cNvPr id="158725" name="Picture 5" descr="http://pdos.csail.mit.edu/6.828/2009/labs/lab5/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80" y="1765618"/>
            <a:ext cx="4243705" cy="479895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Fragmentace / formátování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549656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u="sng" dirty="0"/>
              <a:t>Soubory jsou na disku fragmentovány</a:t>
            </a:r>
            <a:r>
              <a:rPr lang="cs-CZ" sz="2400" dirty="0"/>
              <a:t>, tj. nejsou uloženy v clusterech za sebou, ale jsou po částech rozházené po celém disku</a:t>
            </a:r>
          </a:p>
          <a:p>
            <a:pPr eaLnBrk="1" hangingPunct="1">
              <a:defRPr/>
            </a:pPr>
            <a:r>
              <a:rPr lang="cs-CZ" sz="2400" u="sng" dirty="0" err="1"/>
              <a:t>Defragmentace</a:t>
            </a:r>
            <a:r>
              <a:rPr lang="cs-CZ" sz="2400" u="sng" dirty="0"/>
              <a:t> </a:t>
            </a:r>
            <a:r>
              <a:rPr lang="cs-CZ" sz="2400" dirty="0"/>
              <a:t>= přeuspořádání dat tak, aby soubory měly všechna data za sebou</a:t>
            </a:r>
          </a:p>
          <a:p>
            <a:pPr eaLnBrk="1" hangingPunct="1">
              <a:defRPr/>
            </a:pPr>
            <a:r>
              <a:rPr lang="cs-CZ" sz="2400" u="sng" dirty="0"/>
              <a:t>Formátování</a:t>
            </a:r>
            <a:r>
              <a:rPr lang="cs-CZ" sz="2400" dirty="0"/>
              <a:t> – příprava disku pro práci s určitým souborovým systémem (tj. disk se magneticky rozdělí na clustery, vytvoří se tabulka obsahu disku, označí se místa pro systém apod.)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0" y="1684337"/>
            <a:ext cx="4762500" cy="2676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37" y="1684337"/>
            <a:ext cx="5401713" cy="26765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RAID</a:t>
            </a:r>
            <a:r>
              <a:rPr lang="cs-CZ" dirty="0" smtClean="0"/>
              <a:t> (diskové pole)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5262282" cy="4530725"/>
          </a:xfrm>
        </p:spPr>
        <p:txBody>
          <a:bodyPr/>
          <a:lstStyle/>
          <a:p>
            <a:r>
              <a:rPr lang="cs-CZ" sz="2000" i="1" dirty="0" smtClean="0">
                <a:effectLst/>
              </a:rPr>
              <a:t>R</a:t>
            </a:r>
            <a:r>
              <a:rPr lang="en-US" sz="2000" i="1" dirty="0" err="1" smtClean="0">
                <a:effectLst/>
              </a:rPr>
              <a:t>edundant</a:t>
            </a:r>
            <a:r>
              <a:rPr lang="en-US" sz="2000" i="1" dirty="0" smtClean="0">
                <a:effectLst/>
              </a:rPr>
              <a:t> </a:t>
            </a:r>
            <a:r>
              <a:rPr lang="cs-CZ" sz="2000" i="1" dirty="0" smtClean="0">
                <a:effectLst/>
              </a:rPr>
              <a:t>A</a:t>
            </a:r>
            <a:r>
              <a:rPr lang="en-US" sz="2000" i="1" dirty="0" err="1" smtClean="0">
                <a:effectLst/>
              </a:rPr>
              <a:t>rray</a:t>
            </a:r>
            <a:r>
              <a:rPr lang="en-US" sz="2000" i="1" dirty="0" smtClean="0">
                <a:effectLst/>
              </a:rPr>
              <a:t> </a:t>
            </a:r>
            <a:r>
              <a:rPr lang="en-US" sz="2000" i="1" dirty="0">
                <a:effectLst/>
              </a:rPr>
              <a:t>of </a:t>
            </a:r>
            <a:r>
              <a:rPr lang="cs-CZ" sz="2000" i="1" dirty="0" smtClean="0">
                <a:effectLst/>
              </a:rPr>
              <a:t>I</a:t>
            </a:r>
            <a:r>
              <a:rPr lang="en-US" sz="2000" i="1" dirty="0" err="1" smtClean="0">
                <a:effectLst/>
              </a:rPr>
              <a:t>ndependent</a:t>
            </a:r>
            <a:r>
              <a:rPr lang="en-US" sz="2000" i="1" dirty="0" smtClean="0">
                <a:effectLst/>
              </a:rPr>
              <a:t> </a:t>
            </a:r>
            <a:r>
              <a:rPr lang="cs-CZ" sz="2000" i="1" dirty="0" smtClean="0">
                <a:effectLst/>
              </a:rPr>
              <a:t>D</a:t>
            </a:r>
            <a:r>
              <a:rPr lang="en-US" sz="2000" i="1" dirty="0" err="1" smtClean="0">
                <a:effectLst/>
              </a:rPr>
              <a:t>isks</a:t>
            </a:r>
            <a:r>
              <a:rPr lang="cs-CZ" sz="2000" i="1" dirty="0"/>
              <a:t>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dirty="0" smtClean="0"/>
              <a:t>nebo</a:t>
            </a:r>
            <a:br>
              <a:rPr lang="cs-CZ" sz="2000" dirty="0" smtClean="0"/>
            </a:br>
            <a:r>
              <a:rPr lang="cs-CZ" sz="2000" i="1" dirty="0" smtClean="0">
                <a:effectLst/>
              </a:rPr>
              <a:t>R</a:t>
            </a:r>
            <a:r>
              <a:rPr lang="en-US" sz="2000" i="1" dirty="0" err="1">
                <a:effectLst/>
              </a:rPr>
              <a:t>edundant</a:t>
            </a:r>
            <a:r>
              <a:rPr lang="en-US" sz="2000" i="1" dirty="0">
                <a:effectLst/>
              </a:rPr>
              <a:t> </a:t>
            </a:r>
            <a:r>
              <a:rPr lang="cs-CZ" sz="2000" i="1" dirty="0">
                <a:effectLst/>
              </a:rPr>
              <a:t>A</a:t>
            </a:r>
            <a:r>
              <a:rPr lang="en-US" sz="2000" i="1" dirty="0" err="1">
                <a:effectLst/>
              </a:rPr>
              <a:t>rray</a:t>
            </a:r>
            <a:r>
              <a:rPr lang="en-US" sz="2000" i="1" dirty="0">
                <a:effectLst/>
              </a:rPr>
              <a:t> of </a:t>
            </a:r>
            <a:r>
              <a:rPr lang="cs-CZ" sz="2000" i="1" dirty="0" err="1" smtClean="0">
                <a:effectLst/>
              </a:rPr>
              <a:t>Inexpensive</a:t>
            </a:r>
            <a:r>
              <a:rPr lang="cs-CZ" sz="2000" i="1" dirty="0" smtClean="0">
                <a:effectLst/>
              </a:rPr>
              <a:t> D</a:t>
            </a:r>
            <a:r>
              <a:rPr lang="en-US" sz="2000" i="1" dirty="0" err="1" smtClean="0">
                <a:effectLst/>
              </a:rPr>
              <a:t>isks</a:t>
            </a:r>
            <a:r>
              <a:rPr lang="cs-CZ" i="1" dirty="0" smtClean="0">
                <a:effectLst/>
              </a:rPr>
              <a:t/>
            </a:r>
            <a:br>
              <a:rPr lang="cs-CZ" i="1" dirty="0" smtClean="0">
                <a:effectLst/>
              </a:rPr>
            </a:br>
            <a:r>
              <a:rPr lang="cs-CZ" sz="1600" dirty="0" smtClean="0">
                <a:effectLst/>
              </a:rPr>
              <a:t>(</a:t>
            </a:r>
            <a:r>
              <a:rPr lang="cs-CZ" sz="1600" i="1" dirty="0" smtClean="0">
                <a:effectLst/>
              </a:rPr>
              <a:t>vícenásobné diskové pole levných disků </a:t>
            </a:r>
            <a:r>
              <a:rPr lang="cs-CZ" sz="1600" dirty="0" smtClean="0">
                <a:effectLst/>
              </a:rPr>
              <a:t>– narážka na to, že spolehlivost lze zajistit i bez speciálních drahých disků, stačí obyčejné, běžné laciné disky ve správném zapojení)</a:t>
            </a:r>
            <a:endParaRPr lang="cs-CZ" sz="1600" dirty="0">
              <a:effectLst/>
            </a:endParaRPr>
          </a:p>
          <a:p>
            <a:r>
              <a:rPr lang="cs-CZ" sz="2000" dirty="0" err="1" smtClean="0"/>
              <a:t>RAID</a:t>
            </a:r>
            <a:r>
              <a:rPr lang="cs-CZ" sz="2000" dirty="0" smtClean="0"/>
              <a:t> 0, 1, 5 a 6 = různé typy zapojení disků tak, aby při poškození některého z nich nedošlo ke ztrátě dat</a:t>
            </a:r>
          </a:p>
          <a:p>
            <a:r>
              <a:rPr lang="cs-CZ" sz="2000" dirty="0" smtClean="0"/>
              <a:t>nejde o zálohování dat (= ochranu před viry a smazáním), pouze o způsob, jak zvýšit spolehlivost disků. </a:t>
            </a:r>
          </a:p>
          <a:p>
            <a:r>
              <a:rPr lang="cs-CZ" sz="2000" dirty="0" err="1"/>
              <a:t>RAID</a:t>
            </a:r>
            <a:r>
              <a:rPr lang="cs-CZ" sz="2000" dirty="0"/>
              <a:t> 0 = jen víc disků za sebou, nespolehlivé,  kapacita = součet kapacit jednotlivých disků</a:t>
            </a:r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399" y="1524000"/>
            <a:ext cx="5060484" cy="50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87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RAID</a:t>
            </a:r>
            <a:r>
              <a:rPr lang="cs-CZ" dirty="0"/>
              <a:t> (diskové pole)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320117" y="1420813"/>
            <a:ext cx="5585011" cy="471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cs-CZ" sz="2000" b="1" kern="0" dirty="0" err="1" smtClean="0"/>
              <a:t>RAID</a:t>
            </a:r>
            <a:r>
              <a:rPr lang="cs-CZ" sz="2000" b="1" kern="0" dirty="0" smtClean="0"/>
              <a:t> 0</a:t>
            </a:r>
          </a:p>
          <a:p>
            <a:pPr lvl="1"/>
            <a:r>
              <a:rPr lang="cs-CZ" sz="1600" kern="0" dirty="0" smtClean="0"/>
              <a:t>jen víc disků za sebou</a:t>
            </a:r>
          </a:p>
          <a:p>
            <a:pPr lvl="1"/>
            <a:r>
              <a:rPr lang="cs-CZ" sz="1600" kern="0" dirty="0" smtClean="0"/>
              <a:t>nespolehlivé</a:t>
            </a:r>
          </a:p>
          <a:p>
            <a:pPr lvl="1"/>
            <a:r>
              <a:rPr lang="cs-CZ" sz="1600" kern="0" dirty="0" smtClean="0"/>
              <a:t>kapacita = součet kapacit jednotlivých disků</a:t>
            </a:r>
            <a:endParaRPr lang="cs-CZ" sz="2000" kern="0" dirty="0" smtClean="0"/>
          </a:p>
          <a:p>
            <a:r>
              <a:rPr lang="cs-CZ" sz="2000" b="1" kern="0" dirty="0" err="1" smtClean="0"/>
              <a:t>RAID</a:t>
            </a:r>
            <a:r>
              <a:rPr lang="cs-CZ" sz="2000" b="1" kern="0" dirty="0" smtClean="0"/>
              <a:t> 1</a:t>
            </a:r>
          </a:p>
          <a:p>
            <a:pPr lvl="1"/>
            <a:r>
              <a:rPr lang="cs-CZ" sz="1600" kern="0" dirty="0" smtClean="0"/>
              <a:t>zrcadlení</a:t>
            </a:r>
          </a:p>
          <a:p>
            <a:pPr lvl="1"/>
            <a:r>
              <a:rPr lang="cs-CZ" sz="1600" kern="0" dirty="0" smtClean="0"/>
              <a:t>více disků se stejnými daty</a:t>
            </a:r>
          </a:p>
          <a:p>
            <a:pPr lvl="1"/>
            <a:r>
              <a:rPr lang="cs-CZ" sz="1600" kern="0" dirty="0" smtClean="0"/>
              <a:t>když jsou na jednom data nečitelná, budou na jiném nejspíš v pořádku</a:t>
            </a:r>
          </a:p>
          <a:p>
            <a:pPr lvl="1"/>
            <a:r>
              <a:rPr lang="cs-CZ" sz="1600" kern="0" dirty="0" smtClean="0"/>
              <a:t>př. kapacita disku 1 </a:t>
            </a:r>
            <a:r>
              <a:rPr lang="cs-CZ" sz="1600" kern="0" dirty="0" err="1" smtClean="0"/>
              <a:t>TB</a:t>
            </a:r>
            <a:r>
              <a:rPr lang="cs-CZ" sz="1600" kern="0" dirty="0" smtClean="0"/>
              <a:t> vyžaduje alespoň 2 disky po 1 </a:t>
            </a:r>
            <a:r>
              <a:rPr lang="cs-CZ" sz="1600" kern="0" dirty="0" err="1" smtClean="0"/>
              <a:t>TB</a:t>
            </a:r>
            <a:r>
              <a:rPr lang="cs-CZ" sz="1600" kern="0" dirty="0" smtClean="0"/>
              <a:t>, tj. velmi neúsporné, ale spolehlivé řešení</a:t>
            </a:r>
          </a:p>
          <a:p>
            <a:r>
              <a:rPr lang="cs-CZ" sz="2000" b="1" kern="0" dirty="0" err="1" smtClean="0"/>
              <a:t>RAID</a:t>
            </a:r>
            <a:r>
              <a:rPr lang="cs-CZ" sz="2000" b="1" kern="0" dirty="0" smtClean="0"/>
              <a:t> 5, 6</a:t>
            </a:r>
          </a:p>
          <a:p>
            <a:pPr lvl="1"/>
            <a:r>
              <a:rPr lang="cs-CZ" sz="1600" kern="0" dirty="0" smtClean="0"/>
              <a:t>ukládá s daty i tzv. paritní (</a:t>
            </a:r>
            <a:r>
              <a:rPr lang="cs-CZ" sz="1600" kern="0" dirty="0" err="1" smtClean="0"/>
              <a:t>samoopravný</a:t>
            </a:r>
            <a:r>
              <a:rPr lang="cs-CZ" sz="1600" kern="0" dirty="0" smtClean="0"/>
              <a:t>) kód</a:t>
            </a:r>
          </a:p>
          <a:p>
            <a:pPr lvl="1"/>
            <a:r>
              <a:rPr lang="cs-CZ" sz="1600" kern="0" dirty="0" smtClean="0"/>
              <a:t>např. 4 disky v </a:t>
            </a:r>
            <a:r>
              <a:rPr lang="cs-CZ" sz="1600" kern="0" dirty="0" err="1" smtClean="0"/>
              <a:t>RAID</a:t>
            </a:r>
            <a:r>
              <a:rPr lang="cs-CZ" sz="1600" kern="0" dirty="0" smtClean="0"/>
              <a:t> 5 zapojení mají kapacitu</a:t>
            </a:r>
            <a:br>
              <a:rPr lang="cs-CZ" sz="1600" kern="0" dirty="0" smtClean="0"/>
            </a:br>
            <a:r>
              <a:rPr lang="cs-CZ" sz="1600" kern="0" dirty="0" smtClean="0"/>
              <a:t>jako 3 disky, ale jsou odolné vůči výpadku 1 disku</a:t>
            </a:r>
            <a:br>
              <a:rPr lang="cs-CZ" sz="1600" kern="0" dirty="0" smtClean="0"/>
            </a:br>
            <a:endParaRPr lang="cs-CZ" sz="1000" kern="0" dirty="0" smtClean="0"/>
          </a:p>
          <a:p>
            <a:r>
              <a:rPr lang="cs-CZ" sz="2000" kern="0" dirty="0" smtClean="0"/>
              <a:t>Existují i kombinace pro zapojení více disků a málo používané </a:t>
            </a:r>
            <a:r>
              <a:rPr lang="cs-CZ" sz="2000" kern="0" dirty="0" err="1" smtClean="0"/>
              <a:t>RAID</a:t>
            </a:r>
            <a:r>
              <a:rPr lang="cs-CZ" sz="2000" kern="0" dirty="0" smtClean="0"/>
              <a:t> 2, 3, 4, 7</a:t>
            </a:r>
          </a:p>
          <a:p>
            <a:pPr lvl="1"/>
            <a:endParaRPr lang="cs-CZ" sz="1600" kern="0" dirty="0" smtClean="0"/>
          </a:p>
          <a:p>
            <a:endParaRPr lang="cs-CZ" kern="0" dirty="0" smtClean="0"/>
          </a:p>
          <a:p>
            <a:endParaRPr lang="cs-CZ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899489"/>
            <a:ext cx="57340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64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rsky">
  <a:themeElements>
    <a:clrScheme name="Paprsky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1064</TotalTime>
  <Words>433</Words>
  <Application>Microsoft Office PowerPoint</Application>
  <PresentationFormat>Širokoúhlá obrazovka</PresentationFormat>
  <Paragraphs>147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Bank Gothic Md AT</vt:lpstr>
      <vt:lpstr>Wingdings</vt:lpstr>
      <vt:lpstr>Paprsky</vt:lpstr>
      <vt:lpstr>ÚLOŽIŠTĚ (vnější paměti)</vt:lpstr>
      <vt:lpstr>Úložiště</vt:lpstr>
      <vt:lpstr>Harddisk (HDD)</vt:lpstr>
      <vt:lpstr>Porovnání parametrů</vt:lpstr>
      <vt:lpstr>Organizace dat</vt:lpstr>
      <vt:lpstr>Souborový systém</vt:lpstr>
      <vt:lpstr>Fragmentace / formátování</vt:lpstr>
      <vt:lpstr>RAID (diskové pole)</vt:lpstr>
      <vt:lpstr>RAID (diskové pole)</vt:lpstr>
      <vt:lpstr>Bootování (spouštění) počítače</vt:lpstr>
      <vt:lpstr>CD (Compact Disc)</vt:lpstr>
      <vt:lpstr>DVD </vt:lpstr>
      <vt:lpstr>Blu-Ray</vt:lpstr>
      <vt:lpstr>Princip zápisu na optické disky</vt:lpstr>
      <vt:lpstr>Prezentace aplikace PowerPoint</vt:lpstr>
    </vt:vector>
  </TitlesOfParts>
  <Company>AutoCont On Line,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HDD – CD - DVD</dc:title>
  <dc:creator>Jonáš Cejp</dc:creator>
  <cp:lastModifiedBy>Jan Flaška</cp:lastModifiedBy>
  <cp:revision>41</cp:revision>
  <dcterms:created xsi:type="dcterms:W3CDTF">2006-12-07T13:49:03Z</dcterms:created>
  <dcterms:modified xsi:type="dcterms:W3CDTF">2020-10-22T16:44:47Z</dcterms:modified>
</cp:coreProperties>
</file>