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sldIdLst>
    <p:sldId id="256" r:id="rId2"/>
    <p:sldId id="258" r:id="rId3"/>
    <p:sldId id="264" r:id="rId4"/>
    <p:sldId id="259" r:id="rId5"/>
    <p:sldId id="265" r:id="rId6"/>
    <p:sldId id="262" r:id="rId7"/>
    <p:sldId id="26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FFFF"/>
    <a:srgbClr val="0000FF"/>
    <a:srgbClr val="00FF00"/>
    <a:srgbClr val="29292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59" autoAdjust="0"/>
  </p:normalViewPr>
  <p:slideViewPr>
    <p:cSldViewPr>
      <p:cViewPr varScale="1">
        <p:scale>
          <a:sx n="70" d="100"/>
          <a:sy n="70" d="100"/>
        </p:scale>
        <p:origin x="78" y="8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BD03B-1F21-4185-AEAC-FE4AC3E140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708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DF3EB-A802-4AA3-9581-2581C2E046E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325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9141A-BBD7-4044-8D48-91E8EE5B8C2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891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9B0AA-C85C-4CD0-90FC-ECAF0BFD6E1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2684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A6392-C221-4C5E-8440-E86691D0A84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7367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25FFA4-7E5C-44CD-A43E-AB0AFD3FF75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462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39C7B-067D-47DA-A048-1A94316D917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11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9B0AA-C85C-4CD0-90FC-ECAF0BFD6E1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677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8B3B8-6C51-4D20-9A3A-B37B7DE5393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258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6EB3E-4F7C-4665-AD67-EDF4C18C8C8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065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8CD05-3D35-4F15-838D-0F9699924E3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3561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19B0AA-C85C-4CD0-90FC-ECAF0BFD6E1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136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20688"/>
            <a:ext cx="8991600" cy="1645920"/>
          </a:xfrm>
        </p:spPr>
        <p:txBody>
          <a:bodyPr/>
          <a:lstStyle/>
          <a:p>
            <a:pPr eaLnBrk="1" hangingPunct="1"/>
            <a:r>
              <a:rPr lang="cs-CZ" altLang="cs-CZ" sz="7400" dirty="0">
                <a:solidFill>
                  <a:schemeClr val="bg1"/>
                </a:solidFill>
                <a:cs typeface="Arial" panose="020B0604020202020204" pitchFamily="34" charset="0"/>
              </a:rPr>
              <a:t>TISKÁRNY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-10265" y="2708920"/>
            <a:ext cx="12192000" cy="3744416"/>
            <a:chOff x="-10265" y="2708920"/>
            <a:chExt cx="12192000" cy="3744416"/>
          </a:xfrm>
        </p:grpSpPr>
        <p:sp>
          <p:nvSpPr>
            <p:cNvPr id="8" name="Zaoblený obdélník 7"/>
            <p:cNvSpPr/>
            <p:nvPr/>
          </p:nvSpPr>
          <p:spPr>
            <a:xfrm>
              <a:off x="-10265" y="2708920"/>
              <a:ext cx="12192000" cy="3744416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/>
            </a:p>
          </p:txBody>
        </p:sp>
        <p:pic>
          <p:nvPicPr>
            <p:cNvPr id="4" name="Picture 8" descr="pr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1462" y="3143008"/>
              <a:ext cx="3412858" cy="2635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8" descr="hpdj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119" y="3635429"/>
              <a:ext cx="2941534" cy="1891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C11C567001B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4689" y="3143008"/>
              <a:ext cx="3036651" cy="2731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292929"/>
                </a:solidFill>
              </a:rPr>
              <a:t>termální (tepelná) tiskárna</a:t>
            </a:r>
            <a:endParaRPr lang="cs-CZ" sz="3200" dirty="0">
              <a:solidFill>
                <a:srgbClr val="292929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8" y="1700808"/>
            <a:ext cx="467102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dirty="0">
                <a:latin typeface="+mj-lt"/>
              </a:rPr>
              <a:t>funguje bez </a:t>
            </a:r>
            <a:r>
              <a:rPr lang="cs-CZ" altLang="cs-CZ" sz="2200" dirty="0" smtClean="0">
                <a:latin typeface="+mj-lt"/>
              </a:rPr>
              <a:t>inkoustu</a:t>
            </a:r>
          </a:p>
          <a:p>
            <a:r>
              <a:rPr lang="cs-CZ" altLang="cs-CZ" sz="2200" dirty="0" smtClean="0">
                <a:latin typeface="+mj-lt"/>
              </a:rPr>
              <a:t>zahříváním </a:t>
            </a:r>
            <a:r>
              <a:rPr lang="cs-CZ" altLang="cs-CZ" sz="2200" dirty="0">
                <a:latin typeface="+mj-lt"/>
              </a:rPr>
              <a:t>papírů s </a:t>
            </a:r>
            <a:r>
              <a:rPr lang="cs-CZ" altLang="cs-CZ" sz="2200" dirty="0" err="1">
                <a:latin typeface="+mj-lt"/>
              </a:rPr>
              <a:t>teplocitlivou</a:t>
            </a:r>
            <a:r>
              <a:rPr lang="cs-CZ" altLang="cs-CZ" sz="2200" dirty="0">
                <a:latin typeface="+mj-lt"/>
              </a:rPr>
              <a:t> vrstvou vzniká jednobarevný tisk (černá, modrá)</a:t>
            </a:r>
          </a:p>
          <a:p>
            <a:r>
              <a:rPr lang="cs-CZ" altLang="cs-CZ" sz="2200" dirty="0">
                <a:latin typeface="+mj-lt"/>
              </a:rPr>
              <a:t>používá se zejména pro tisk účtenek a jízdenek, na poštách, na úřadech</a:t>
            </a:r>
          </a:p>
          <a:p>
            <a:pPr>
              <a:buClr>
                <a:srgbClr val="FF9933"/>
              </a:buClr>
            </a:pPr>
            <a:endParaRPr lang="cs-CZ" altLang="cs-CZ" sz="2200" dirty="0"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24836" y="1613768"/>
            <a:ext cx="4443164" cy="483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Výhody tiskáren: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levný provoz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spolehlivost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bez inkoustu či toneru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r>
              <a:rPr lang="cs-CZ" sz="2200" dirty="0">
                <a:latin typeface="+mj-lt"/>
              </a:rPr>
              <a:t>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Nevýhody tiskáren: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nutnost používat speciální papír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velmi nízká kvalita tisku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pouze jedna barva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malá trvanlivost </a:t>
            </a:r>
            <a:r>
              <a:rPr lang="cs-CZ" sz="2200" dirty="0" smtClean="0">
                <a:latin typeface="+mj-lt"/>
              </a:rPr>
              <a:t>tisku</a:t>
            </a:r>
            <a:br>
              <a:rPr lang="cs-CZ" sz="2200" dirty="0" smtClean="0">
                <a:latin typeface="+mj-lt"/>
              </a:rPr>
            </a:br>
            <a:r>
              <a:rPr lang="cs-CZ" sz="2200" dirty="0" smtClean="0">
                <a:latin typeface="+mj-lt"/>
              </a:rPr>
              <a:t>(</a:t>
            </a:r>
            <a:r>
              <a:rPr lang="cs-CZ" sz="2200" dirty="0">
                <a:latin typeface="+mj-lt"/>
              </a:rPr>
              <a:t>méně než 2 roky)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endParaRPr lang="cs-CZ" sz="2200" dirty="0">
              <a:latin typeface="+mj-lt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647728" y="4293096"/>
            <a:ext cx="2302742" cy="2299954"/>
            <a:chOff x="3575720" y="4005323"/>
            <a:chExt cx="2302742" cy="2299954"/>
          </a:xfrm>
        </p:grpSpPr>
        <p:sp>
          <p:nvSpPr>
            <p:cNvPr id="3" name="Obdélník 2"/>
            <p:cNvSpPr/>
            <p:nvPr/>
          </p:nvSpPr>
          <p:spPr>
            <a:xfrm>
              <a:off x="3575720" y="4005323"/>
              <a:ext cx="2302742" cy="2299954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" name="Obrázek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91614" y="4219823"/>
              <a:ext cx="1870953" cy="1870953"/>
            </a:xfrm>
            <a:prstGeom prst="rect">
              <a:avLst/>
            </a:prstGeom>
          </p:spPr>
        </p:pic>
      </p:grpSp>
      <p:pic>
        <p:nvPicPr>
          <p:cNvPr id="7" name="Picture 6" descr="http://www.cominn.cz/img/komponenty/tm-u220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60" y="4293096"/>
            <a:ext cx="2896667" cy="22999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222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292929"/>
                </a:solidFill>
              </a:rPr>
              <a:t>PLOTTER</a:t>
            </a:r>
            <a:endParaRPr lang="cs-CZ" sz="3200" dirty="0">
              <a:solidFill>
                <a:srgbClr val="292929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8" y="1700808"/>
            <a:ext cx="4323163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>
                <a:latin typeface="+mj-lt"/>
              </a:rPr>
              <a:t>velkoformátová tiskárna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>
                <a:latin typeface="+mj-lt"/>
              </a:rPr>
              <a:t>původně šlo o zařízení, které kreslilo pomocí barevného pera na velké archy papíru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 smtClean="0">
                <a:latin typeface="+mj-lt"/>
              </a:rPr>
              <a:t>dnes zpravidla </a:t>
            </a:r>
            <a:r>
              <a:rPr lang="cs-CZ" altLang="cs-CZ" sz="2200" dirty="0">
                <a:latin typeface="+mj-lt"/>
              </a:rPr>
              <a:t>inkoustový tisk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>
                <a:latin typeface="+mj-lt"/>
              </a:rPr>
              <a:t>tisk fotografií, plánů, </a:t>
            </a:r>
            <a:r>
              <a:rPr lang="cs-CZ" altLang="cs-CZ" sz="2200" dirty="0" smtClean="0">
                <a:latin typeface="+mj-lt"/>
              </a:rPr>
              <a:t>mapy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 smtClean="0">
                <a:latin typeface="+mj-lt"/>
              </a:rPr>
              <a:t>profesionální použití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 smtClean="0">
                <a:latin typeface="+mj-lt"/>
              </a:rPr>
              <a:t>často používá více než 4 inkousty</a:t>
            </a:r>
            <a:endParaRPr lang="cs-CZ" altLang="cs-CZ" sz="2200" dirty="0"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24836" y="1613768"/>
            <a:ext cx="4443164" cy="483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endParaRPr lang="cs-CZ" sz="2200" dirty="0">
              <a:latin typeface="+mj-lt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5771456" y="1700808"/>
            <a:ext cx="4896544" cy="3600400"/>
            <a:chOff x="5591944" y="1613768"/>
            <a:chExt cx="5616624" cy="3903464"/>
          </a:xfrm>
        </p:grpSpPr>
        <p:sp>
          <p:nvSpPr>
            <p:cNvPr id="5" name="Obdélník 4"/>
            <p:cNvSpPr/>
            <p:nvPr/>
          </p:nvSpPr>
          <p:spPr>
            <a:xfrm>
              <a:off x="5591944" y="1613768"/>
              <a:ext cx="5616624" cy="390346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2861" y="2119908"/>
              <a:ext cx="4381500" cy="3200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48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292929"/>
                </a:solidFill>
              </a:rPr>
              <a:t>BAREVNÝ TISK</a:t>
            </a:r>
            <a:endParaRPr lang="cs-CZ" sz="3200" dirty="0">
              <a:solidFill>
                <a:srgbClr val="292929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8" y="1700808"/>
            <a:ext cx="8199412" cy="5157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FF9933"/>
              </a:buClr>
              <a:buNone/>
            </a:pPr>
            <a:r>
              <a:rPr lang="cs-CZ" altLang="cs-CZ" sz="2200" b="1" dirty="0">
                <a:latin typeface="+mj-lt"/>
              </a:rPr>
              <a:t>Pro barevné zobrazování se používají dva barevné </a:t>
            </a:r>
            <a:r>
              <a:rPr lang="cs-CZ" altLang="cs-CZ" sz="2200" b="1" dirty="0" smtClean="0">
                <a:latin typeface="+mj-lt"/>
              </a:rPr>
              <a:t>modely</a:t>
            </a:r>
            <a:r>
              <a:rPr lang="cs-CZ" altLang="cs-CZ" sz="2200" dirty="0" smtClean="0">
                <a:latin typeface="+mj-lt"/>
              </a:rPr>
              <a:t>:</a:t>
            </a:r>
          </a:p>
          <a:p>
            <a:pPr lvl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aditivní (monitory):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b="1" dirty="0">
                <a:latin typeface="+mj-lt"/>
              </a:rPr>
              <a:t>skládání světel</a:t>
            </a: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err="1" smtClean="0">
                <a:solidFill>
                  <a:srgbClr val="FF0000"/>
                </a:solidFill>
                <a:latin typeface="+mj-lt"/>
              </a:rPr>
              <a:t>Red</a:t>
            </a:r>
            <a:r>
              <a:rPr lang="cs-CZ" altLang="cs-CZ" sz="1800" dirty="0" smtClean="0">
                <a:latin typeface="+mj-lt"/>
              </a:rPr>
              <a:t> – červená</a:t>
            </a:r>
            <a:endParaRPr lang="cs-CZ" altLang="cs-CZ" sz="1800" dirty="0">
              <a:latin typeface="+mj-lt"/>
            </a:endParaRP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smtClean="0">
                <a:solidFill>
                  <a:srgbClr val="00FF00"/>
                </a:solidFill>
                <a:latin typeface="+mj-lt"/>
              </a:rPr>
              <a:t>Green</a:t>
            </a:r>
            <a:r>
              <a:rPr lang="cs-CZ" altLang="cs-CZ" sz="1800" dirty="0" smtClean="0">
                <a:latin typeface="+mj-lt"/>
              </a:rPr>
              <a:t> – zelená</a:t>
            </a:r>
            <a:endParaRPr lang="cs-CZ" altLang="cs-CZ" sz="1800" dirty="0">
              <a:latin typeface="+mj-lt"/>
            </a:endParaRP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smtClean="0">
                <a:solidFill>
                  <a:srgbClr val="0000FF"/>
                </a:solidFill>
                <a:latin typeface="+mj-lt"/>
              </a:rPr>
              <a:t>Blue</a:t>
            </a:r>
            <a:r>
              <a:rPr lang="cs-CZ" altLang="cs-CZ" sz="1800" dirty="0" smtClean="0">
                <a:latin typeface="+mj-lt"/>
              </a:rPr>
              <a:t> – modrá</a:t>
            </a:r>
            <a:endParaRPr lang="cs-CZ" altLang="cs-CZ" sz="1800" dirty="0">
              <a:latin typeface="+mj-lt"/>
            </a:endParaRPr>
          </a:p>
          <a:p>
            <a:pPr lvl="2">
              <a:spcBef>
                <a:spcPts val="0"/>
              </a:spcBef>
              <a:buClr>
                <a:srgbClr val="FF9933"/>
              </a:buClr>
            </a:pPr>
            <a:endParaRPr lang="cs-CZ" altLang="cs-CZ" sz="2200" dirty="0">
              <a:latin typeface="+mj-lt"/>
            </a:endParaRPr>
          </a:p>
          <a:p>
            <a:pPr lvl="1">
              <a:spcBef>
                <a:spcPts val="0"/>
              </a:spcBef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subtraktivní (tiskárny</a:t>
            </a:r>
            <a:r>
              <a:rPr lang="cs-CZ" altLang="cs-CZ" sz="2200" b="1" dirty="0">
                <a:latin typeface="+mj-lt"/>
              </a:rPr>
              <a:t>)</a:t>
            </a:r>
            <a:r>
              <a:rPr lang="cs-CZ" altLang="cs-CZ" sz="2200" dirty="0">
                <a:latin typeface="+mj-lt"/>
              </a:rPr>
              <a:t/>
            </a:r>
            <a:br>
              <a:rPr lang="cs-CZ" altLang="cs-CZ" sz="2200" dirty="0">
                <a:latin typeface="+mj-lt"/>
              </a:rPr>
            </a:br>
            <a:r>
              <a:rPr lang="cs-CZ" altLang="cs-CZ" sz="2200" b="1" dirty="0">
                <a:latin typeface="+mj-lt"/>
              </a:rPr>
              <a:t>skládání barev</a:t>
            </a: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smtClean="0">
                <a:solidFill>
                  <a:srgbClr val="00FFFF"/>
                </a:solidFill>
                <a:latin typeface="+mj-lt"/>
              </a:rPr>
              <a:t>Cyan</a:t>
            </a:r>
            <a:r>
              <a:rPr lang="cs-CZ" altLang="cs-CZ" sz="1800" dirty="0" smtClean="0">
                <a:latin typeface="+mj-lt"/>
              </a:rPr>
              <a:t> – tyrkysová</a:t>
            </a:r>
            <a:endParaRPr lang="cs-CZ" altLang="cs-CZ" sz="1800" dirty="0">
              <a:latin typeface="+mj-lt"/>
            </a:endParaRP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smtClean="0">
                <a:solidFill>
                  <a:srgbClr val="FF00FF"/>
                </a:solidFill>
                <a:latin typeface="+mj-lt"/>
              </a:rPr>
              <a:t>Magenta</a:t>
            </a:r>
            <a:r>
              <a:rPr lang="cs-CZ" altLang="cs-CZ" sz="1800" dirty="0" smtClean="0">
                <a:latin typeface="+mj-lt"/>
              </a:rPr>
              <a:t> – purpurová</a:t>
            </a:r>
            <a:endParaRPr lang="cs-CZ" altLang="cs-CZ" sz="1800" dirty="0">
              <a:latin typeface="+mj-lt"/>
            </a:endParaRP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err="1" smtClean="0">
                <a:solidFill>
                  <a:srgbClr val="FFFF00"/>
                </a:solidFill>
                <a:latin typeface="+mj-lt"/>
              </a:rPr>
              <a:t>Yellow</a:t>
            </a:r>
            <a:r>
              <a:rPr lang="cs-CZ" altLang="cs-CZ" sz="1800" dirty="0" smtClean="0">
                <a:latin typeface="+mj-lt"/>
              </a:rPr>
              <a:t> – žlutá </a:t>
            </a:r>
          </a:p>
          <a:p>
            <a:pPr lvl="2">
              <a:spcBef>
                <a:spcPts val="0"/>
              </a:spcBef>
              <a:buClr>
                <a:srgbClr val="FF9933"/>
              </a:buClr>
            </a:pPr>
            <a:r>
              <a:rPr lang="cs-CZ" altLang="cs-CZ" sz="1800" b="1" dirty="0" err="1" smtClean="0">
                <a:latin typeface="+mj-lt"/>
              </a:rPr>
              <a:t>Key</a:t>
            </a:r>
            <a:r>
              <a:rPr lang="cs-CZ" altLang="cs-CZ" sz="1800" dirty="0" smtClean="0">
                <a:latin typeface="+mj-lt"/>
              </a:rPr>
              <a:t> – zpravidla černá</a:t>
            </a:r>
            <a:br>
              <a:rPr lang="cs-CZ" altLang="cs-CZ" sz="1800" dirty="0" smtClean="0">
                <a:latin typeface="+mj-lt"/>
              </a:rPr>
            </a:br>
            <a:r>
              <a:rPr lang="cs-CZ" altLang="cs-CZ" sz="1800" dirty="0" smtClean="0">
                <a:latin typeface="+mj-lt"/>
              </a:rPr>
              <a:t>(aby se neplýtvalo všemi</a:t>
            </a:r>
            <a:br>
              <a:rPr lang="cs-CZ" altLang="cs-CZ" sz="1800" dirty="0" smtClean="0">
                <a:latin typeface="+mj-lt"/>
              </a:rPr>
            </a:br>
            <a:r>
              <a:rPr lang="cs-CZ" altLang="cs-CZ" sz="1800" dirty="0" smtClean="0">
                <a:latin typeface="+mj-lt"/>
              </a:rPr>
              <a:t>barvami při černém tisku)</a:t>
            </a:r>
            <a:endParaRPr lang="cs-CZ" altLang="cs-CZ" sz="1800" dirty="0">
              <a:latin typeface="+mj-lt"/>
            </a:endParaRPr>
          </a:p>
          <a:p>
            <a:pPr algn="just">
              <a:spcBef>
                <a:spcPts val="0"/>
              </a:spcBef>
              <a:buNone/>
            </a:pPr>
            <a:endParaRPr lang="cs-CZ" altLang="cs-CZ" sz="2200" dirty="0"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24836" y="1613768"/>
            <a:ext cx="4443164" cy="483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endParaRPr lang="cs-CZ" sz="2200" dirty="0">
              <a:latin typeface="+mj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364" y="2276872"/>
            <a:ext cx="516163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err="1" smtClean="0">
                <a:solidFill>
                  <a:srgbClr val="292929"/>
                </a:solidFill>
              </a:rPr>
              <a:t>GAMUT</a:t>
            </a:r>
            <a:endParaRPr lang="cs-CZ" sz="3200" dirty="0">
              <a:solidFill>
                <a:srgbClr val="292929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9" y="1700808"/>
            <a:ext cx="4022948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9933"/>
              </a:buClr>
              <a:buNone/>
            </a:pPr>
            <a:r>
              <a:rPr lang="cs-CZ" altLang="cs-CZ" sz="2200" dirty="0" err="1">
                <a:latin typeface="+mj-lt"/>
              </a:rPr>
              <a:t>Gamut</a:t>
            </a:r>
            <a:r>
              <a:rPr lang="cs-CZ" altLang="cs-CZ" sz="2200" dirty="0">
                <a:latin typeface="+mj-lt"/>
              </a:rPr>
              <a:t> je rozsah barev, které dokáže zobrazit nebo vytisknout určité zařízení. </a:t>
            </a:r>
            <a:endParaRPr lang="cs-CZ" altLang="cs-CZ" sz="2200" dirty="0" smtClean="0">
              <a:latin typeface="+mj-lt"/>
            </a:endParaRPr>
          </a:p>
          <a:p>
            <a:pPr marL="0" indent="0">
              <a:buClr>
                <a:srgbClr val="FF9933"/>
              </a:buClr>
              <a:buNone/>
            </a:pPr>
            <a:r>
              <a:rPr lang="cs-CZ" altLang="cs-CZ" sz="2200" dirty="0" smtClean="0">
                <a:latin typeface="+mj-lt"/>
              </a:rPr>
              <a:t>Např</a:t>
            </a:r>
            <a:r>
              <a:rPr lang="cs-CZ" altLang="cs-CZ" sz="2200" dirty="0">
                <a:latin typeface="+mj-lt"/>
              </a:rPr>
              <a:t>. laciné monitory mají menší </a:t>
            </a:r>
            <a:r>
              <a:rPr lang="cs-CZ" altLang="cs-CZ" sz="2200" dirty="0" err="1">
                <a:latin typeface="+mj-lt"/>
              </a:rPr>
              <a:t>gamut</a:t>
            </a:r>
            <a:r>
              <a:rPr lang="cs-CZ" altLang="cs-CZ" sz="2200" dirty="0">
                <a:latin typeface="+mj-lt"/>
              </a:rPr>
              <a:t> (neumějí zobrazit jemné nuance v odstínech nebo rozdíly ve velmi světlých a tmavých barvách</a:t>
            </a:r>
            <a:r>
              <a:rPr lang="cs-CZ" altLang="cs-CZ" sz="2200" dirty="0" smtClean="0">
                <a:latin typeface="+mj-lt"/>
              </a:rPr>
              <a:t>).</a:t>
            </a:r>
          </a:p>
          <a:p>
            <a:pPr marL="0" indent="0">
              <a:buClr>
                <a:srgbClr val="FF9933"/>
              </a:buClr>
              <a:buNone/>
            </a:pPr>
            <a:r>
              <a:rPr lang="cs-CZ" altLang="cs-CZ" sz="2200" dirty="0" smtClean="0">
                <a:latin typeface="+mj-lt"/>
              </a:rPr>
              <a:t>Rozsah toho, co jde vytisknout na papír modelem </a:t>
            </a:r>
            <a:r>
              <a:rPr lang="cs-CZ" altLang="cs-CZ" sz="2200" dirty="0" err="1" smtClean="0">
                <a:latin typeface="+mj-lt"/>
              </a:rPr>
              <a:t>CMYK</a:t>
            </a:r>
            <a:r>
              <a:rPr lang="cs-CZ" altLang="cs-CZ" sz="2200" dirty="0" smtClean="0">
                <a:latin typeface="+mj-lt"/>
              </a:rPr>
              <a:t>, je menší než počet barev, které zobrazí kvalitní monitor. Tj. </a:t>
            </a:r>
            <a:r>
              <a:rPr lang="cs-CZ" altLang="cs-CZ" sz="2200" dirty="0" err="1" smtClean="0">
                <a:latin typeface="+mj-lt"/>
              </a:rPr>
              <a:t>gamut</a:t>
            </a:r>
            <a:r>
              <a:rPr lang="cs-CZ" altLang="cs-CZ" sz="2200" dirty="0" smtClean="0">
                <a:latin typeface="+mj-lt"/>
              </a:rPr>
              <a:t> </a:t>
            </a:r>
            <a:r>
              <a:rPr lang="cs-CZ" altLang="cs-CZ" sz="2200" dirty="0" err="1" smtClean="0">
                <a:latin typeface="+mj-lt"/>
              </a:rPr>
              <a:t>CMYK</a:t>
            </a:r>
            <a:r>
              <a:rPr lang="cs-CZ" altLang="cs-CZ" sz="2200" dirty="0" smtClean="0">
                <a:latin typeface="+mj-lt"/>
              </a:rPr>
              <a:t> je menší než </a:t>
            </a:r>
            <a:r>
              <a:rPr lang="cs-CZ" altLang="cs-CZ" sz="2200" dirty="0" err="1" smtClean="0">
                <a:latin typeface="+mj-lt"/>
              </a:rPr>
              <a:t>gamut</a:t>
            </a:r>
            <a:r>
              <a:rPr lang="cs-CZ" altLang="cs-CZ" sz="2200" dirty="0" smtClean="0">
                <a:latin typeface="+mj-lt"/>
              </a:rPr>
              <a:t> RGB.</a:t>
            </a:r>
            <a:endParaRPr lang="cs-CZ" altLang="cs-CZ" sz="2200" dirty="0"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24836" y="1613768"/>
            <a:ext cx="4443164" cy="483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endParaRPr lang="cs-CZ" sz="2200" dirty="0">
              <a:latin typeface="+mj-lt"/>
            </a:endParaRPr>
          </a:p>
        </p:txBody>
      </p:sp>
      <p:pic>
        <p:nvPicPr>
          <p:cNvPr id="12" name="Picture 2" descr="http://fc03.deviantart.net/fs71/i/2011/159/a/3/gamut_handout_by_designstew-d3icq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250" y="1717576"/>
            <a:ext cx="4984750" cy="3224212"/>
          </a:xfrm>
          <a:prstGeom prst="roundRect">
            <a:avLst>
              <a:gd name="adj" fmla="val 239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380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err="1" smtClean="0">
                <a:solidFill>
                  <a:srgbClr val="292929"/>
                </a:solidFill>
              </a:rPr>
              <a:t>3D</a:t>
            </a:r>
            <a:r>
              <a:rPr lang="cs-CZ" sz="3200" dirty="0" smtClean="0">
                <a:solidFill>
                  <a:srgbClr val="292929"/>
                </a:solidFill>
              </a:rPr>
              <a:t> TISKÁRNA</a:t>
            </a:r>
            <a:endParaRPr lang="cs-CZ" sz="3200" dirty="0">
              <a:solidFill>
                <a:srgbClr val="292929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8" y="1700808"/>
            <a:ext cx="4323163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>
                <a:latin typeface="+mj-lt"/>
              </a:rPr>
              <a:t>zařízení pro tisk </a:t>
            </a:r>
            <a:r>
              <a:rPr lang="cs-CZ" altLang="cs-CZ" sz="2200" dirty="0" err="1">
                <a:latin typeface="+mj-lt"/>
              </a:rPr>
              <a:t>3D</a:t>
            </a:r>
            <a:r>
              <a:rPr lang="cs-CZ" altLang="cs-CZ" sz="2200" dirty="0">
                <a:latin typeface="+mj-lt"/>
              </a:rPr>
              <a:t> objektů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>
                <a:latin typeface="+mj-lt"/>
              </a:rPr>
              <a:t>princip: nanášení kapek roztaveného materiálu </a:t>
            </a:r>
            <a:r>
              <a:rPr lang="cs-CZ" altLang="cs-CZ" sz="2200" dirty="0" smtClean="0">
                <a:latin typeface="+mj-lt"/>
              </a:rPr>
              <a:t/>
            </a:r>
            <a:br>
              <a:rPr lang="cs-CZ" altLang="cs-CZ" sz="2200" dirty="0" smtClean="0">
                <a:latin typeface="+mj-lt"/>
              </a:rPr>
            </a:br>
            <a:r>
              <a:rPr lang="cs-CZ" altLang="cs-CZ" sz="2200" dirty="0" smtClean="0">
                <a:latin typeface="+mj-lt"/>
              </a:rPr>
              <a:t>(</a:t>
            </a:r>
            <a:r>
              <a:rPr lang="cs-CZ" altLang="cs-CZ" sz="2200" dirty="0">
                <a:latin typeface="+mj-lt"/>
              </a:rPr>
              <a:t>většinou </a:t>
            </a:r>
            <a:r>
              <a:rPr lang="cs-CZ" altLang="cs-CZ" sz="2200" dirty="0" smtClean="0">
                <a:latin typeface="+mj-lt"/>
              </a:rPr>
              <a:t>plastu, ale tisknou se </a:t>
            </a:r>
            <a:br>
              <a:rPr lang="cs-CZ" altLang="cs-CZ" sz="2200" dirty="0" smtClean="0">
                <a:latin typeface="+mj-lt"/>
              </a:rPr>
            </a:br>
            <a:r>
              <a:rPr lang="cs-CZ" altLang="cs-CZ" sz="2200" dirty="0" smtClean="0">
                <a:latin typeface="+mj-lt"/>
              </a:rPr>
              <a:t>i materiály na bázi betonu, pryskyřic)</a:t>
            </a:r>
            <a:endParaRPr lang="cs-CZ" altLang="cs-CZ" sz="2200" dirty="0">
              <a:latin typeface="+mj-lt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>
                <a:latin typeface="+mj-lt"/>
              </a:rPr>
              <a:t>mnoho typů od malých domácích po velké </a:t>
            </a:r>
            <a:r>
              <a:rPr lang="cs-CZ" altLang="cs-CZ" sz="2200" dirty="0" smtClean="0">
                <a:latin typeface="+mj-lt"/>
              </a:rPr>
              <a:t>průmyslové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cs-CZ" altLang="cs-CZ" sz="2200" dirty="0" smtClean="0">
                <a:latin typeface="+mj-lt"/>
              </a:rPr>
              <a:t>existují i tiskárny, které pomocí laseru dokážou zahříváním v tekuté pryskyřici vytvořit pevný objekt</a:t>
            </a:r>
            <a:endParaRPr lang="cs-CZ" altLang="cs-CZ" sz="2200" dirty="0"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24836" y="1613768"/>
            <a:ext cx="4443164" cy="483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endParaRPr lang="cs-CZ" sz="2200" dirty="0">
              <a:latin typeface="+mj-lt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2"/>
          <a:srcRect l="20705" t="14091" r="14090" b="16926"/>
          <a:stretch/>
        </p:blipFill>
        <p:spPr>
          <a:xfrm>
            <a:off x="6380071" y="1700808"/>
            <a:ext cx="4287929" cy="4536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498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rgbClr val="292929"/>
                </a:solidFill>
                <a:cs typeface="Arial" panose="020B0604020202020204" pitchFamily="34" charset="0"/>
              </a:rPr>
              <a:t>JEHLIČKOVÁ TISKÁRNA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0" y="1695170"/>
            <a:ext cx="4271771" cy="3101982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Výhody:</a:t>
            </a:r>
            <a:endParaRPr lang="cs-CZ" sz="2200" b="1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nízké provozní náklady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jednoduchá obsluha i výměna pásky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možnost tisku na traktorový papír (2 kopie při jednom tisku)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397753" y="1673729"/>
            <a:ext cx="4270247" cy="3101982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Nevýhody:</a:t>
            </a:r>
            <a:endParaRPr lang="cs-CZ" sz="2200" b="1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nízká kvalita tisku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hlučný provoz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  <a:cs typeface="Arial" panose="020B0604020202020204" pitchFamily="34" charset="0"/>
              </a:rPr>
              <a:t>pomalý tisk      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endParaRPr lang="cs-CZ" sz="22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15720" name="Picture 8" descr="pr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3765261"/>
            <a:ext cx="3779912" cy="292065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7175" name="Picture 7" descr="Image result for matrix printer pritn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68" y="5057023"/>
            <a:ext cx="5196756" cy="16298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princip JEHLIČKOVÉ TISKÁRNY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51199"/>
            <a:ext cx="7729728" cy="5090169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základní částí je tisková hlava, kde jsou umístěny jehličky (</a:t>
            </a:r>
            <a:r>
              <a:rPr lang="cs-CZ" altLang="cs-CZ" sz="2200" dirty="0" smtClean="0">
                <a:latin typeface="+mj-lt"/>
              </a:rPr>
              <a:t>24 ks), ovládané </a:t>
            </a:r>
            <a:r>
              <a:rPr lang="cs-CZ" altLang="cs-CZ" sz="2200" dirty="0">
                <a:latin typeface="+mj-lt"/>
              </a:rPr>
              <a:t>elektromagnety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tisková hlava se horizontálně  pohybuje nad tiskovým válcem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mezi tiskovou hlavou a papírem na válci je umístěna barvící páska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tisková hlava se pohybuje nad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válcem, válec posouvá papírem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a na místě, kde se má vytisknout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tiskový bod, elektromagnet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vystřelí jehličku přes barvící pásku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na papír a tam se vytvoří jeden bod   </a:t>
            </a:r>
          </a:p>
          <a:p>
            <a:pPr eaLnBrk="1" hangingPunct="1">
              <a:buClr>
                <a:srgbClr val="FF9933"/>
              </a:buClr>
              <a:buFont typeface="Wingdings" panose="05000000000000000000" pitchFamily="2" charset="2"/>
              <a:buNone/>
            </a:pPr>
            <a:endParaRPr lang="cs-CZ" altLang="cs-CZ" sz="2200" dirty="0">
              <a:latin typeface="+mj-lt"/>
            </a:endParaRPr>
          </a:p>
          <a:p>
            <a:pPr eaLnBrk="1" hangingPunct="1"/>
            <a:endParaRPr lang="cs-CZ" altLang="cs-CZ" sz="2200" dirty="0">
              <a:latin typeface="+mj-lt"/>
            </a:endParaRPr>
          </a:p>
        </p:txBody>
      </p:sp>
      <p:pic>
        <p:nvPicPr>
          <p:cNvPr id="125969" name="Picture 17" descr="tisk-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3717032"/>
            <a:ext cx="4276725" cy="26638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292929"/>
                </a:solidFill>
              </a:rPr>
              <a:t>INKOUSTOVÁ TISKÁRNA</a:t>
            </a:r>
            <a:endParaRPr lang="cs-CZ" sz="3200" dirty="0">
              <a:solidFill>
                <a:srgbClr val="292929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51806" y="1695170"/>
            <a:ext cx="4271771" cy="516283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Výhody:</a:t>
            </a:r>
            <a:endParaRPr lang="cs-CZ" sz="2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</a:rPr>
              <a:t>nízké pořizovací náklady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</a:rPr>
              <a:t>nehlučný provoz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>
                <a:latin typeface="+mj-lt"/>
              </a:rPr>
              <a:t>možnost kvalitního barevného tisku i u laciných </a:t>
            </a:r>
            <a:r>
              <a:rPr lang="cs-CZ" sz="2400" dirty="0" smtClean="0">
                <a:latin typeface="+mj-lt"/>
              </a:rPr>
              <a:t>tiskáren</a:t>
            </a:r>
          </a:p>
          <a:p>
            <a:pPr marL="0" indent="0">
              <a:spcBef>
                <a:spcPts val="580"/>
              </a:spcBef>
              <a:buNone/>
              <a:defRPr/>
            </a:pPr>
            <a:endParaRPr lang="cs-CZ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</a:rPr>
              <a:t>Nevýhody:</a:t>
            </a:r>
            <a:endParaRPr lang="cs-CZ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/>
              <a:t>vysoké provozní náklady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/>
              <a:t>vytištěné dokumenty se po styku s vodou rozpíjejí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400" dirty="0"/>
              <a:t>tisk je nestálý, často po nějaké době bledne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endParaRPr lang="cs-CZ" sz="2200" dirty="0">
              <a:latin typeface="+mj-lt"/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308209" y="1695170"/>
            <a:ext cx="5404415" cy="3101982"/>
          </a:xfrm>
        </p:spPr>
        <p:txBody>
          <a:bodyPr>
            <a:noAutofit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Parametry</a:t>
            </a:r>
            <a:r>
              <a:rPr lang="cs-CZ" sz="2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274320" indent="-274320">
              <a:spcBef>
                <a:spcPts val="58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cena: od 1 000 Kč</a:t>
            </a:r>
          </a:p>
          <a:p>
            <a:pPr marL="274320" indent="-274320">
              <a:spcBef>
                <a:spcPts val="58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kvalita tisku: 300-1200 dpi</a:t>
            </a:r>
          </a:p>
          <a:p>
            <a:pPr marL="274320" indent="-274320">
              <a:spcBef>
                <a:spcPts val="58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hlučnost: nízká</a:t>
            </a:r>
          </a:p>
          <a:p>
            <a:pPr marL="274320" indent="-274320">
              <a:spcBef>
                <a:spcPts val="58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rychlost tisku: </a:t>
            </a:r>
            <a:r>
              <a:rPr lang="cs-CZ" sz="2200" dirty="0" smtClean="0">
                <a:latin typeface="+mj-lt"/>
              </a:rPr>
              <a:t>poměrně rychlá </a:t>
            </a:r>
            <a:r>
              <a:rPr lang="cs-CZ" sz="2200" dirty="0">
                <a:latin typeface="+mj-lt"/>
              </a:rPr>
              <a:t>při černobílém tisku, řádově pomalejší při barevném tisku </a:t>
            </a:r>
          </a:p>
        </p:txBody>
      </p:sp>
      <p:pic>
        <p:nvPicPr>
          <p:cNvPr id="118792" name="Picture 8" descr="hpd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4653136"/>
            <a:ext cx="2956143" cy="18992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772816"/>
            <a:ext cx="4427984" cy="3744416"/>
          </a:xfrm>
        </p:spPr>
        <p:txBody>
          <a:bodyPr>
            <a:normAutofit/>
          </a:bodyPr>
          <a:lstStyle/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základní částí je tisková hlava = malá nádobka obsahující inkoust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inkoust je přes miniaturní trysky přenášen v podobě kapiček na papír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tisková hlava horizontálně přejíždí nad papírem, který je přesouván vpřed a pomocí trysek nanáší na papír inkoust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200" dirty="0">
              <a:latin typeface="+mj-lt"/>
            </a:endParaRPr>
          </a:p>
          <a:p>
            <a:pPr eaLnBrk="1" hangingPunct="1"/>
            <a:endParaRPr lang="cs-CZ" altLang="cs-CZ" sz="2200" dirty="0">
              <a:latin typeface="+mj-lt"/>
            </a:endParaRPr>
          </a:p>
        </p:txBody>
      </p:sp>
      <p:pic>
        <p:nvPicPr>
          <p:cNvPr id="126981" name="Picture 5" descr="tisk-2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136" y="1772816"/>
            <a:ext cx="4545864" cy="244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princip INKOUSTOVÉ </a:t>
            </a:r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TISKÁRNY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13" name="Picture 9" descr="EC11C567001B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4221088"/>
            <a:ext cx="2448272" cy="22022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1700808"/>
            <a:ext cx="4444351" cy="4392488"/>
          </a:xfrm>
        </p:spPr>
        <p:txBody>
          <a:bodyPr>
            <a:noAutofit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Výhody: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nízké provozní náklady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>
                <a:latin typeface="+mj-lt"/>
              </a:rPr>
              <a:t>nehlučný</a:t>
            </a:r>
            <a:r>
              <a:rPr lang="cs-CZ" sz="2200" dirty="0" smtClean="0">
                <a:latin typeface="+mj-lt"/>
              </a:rPr>
              <a:t> provoz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velmi rychlý tisk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kvalitní a stálý tisk  </a:t>
            </a:r>
          </a:p>
          <a:p>
            <a:pPr marL="91440" indent="0">
              <a:spcBef>
                <a:spcPts val="370"/>
              </a:spcBef>
              <a:buClr>
                <a:srgbClr val="FF9933"/>
              </a:buClr>
              <a:buNone/>
              <a:defRPr/>
            </a:pPr>
            <a:r>
              <a:rPr lang="cs-CZ" sz="2200" dirty="0" smtClean="0">
                <a:latin typeface="+mj-lt"/>
              </a:rPr>
              <a:t>  </a:t>
            </a:r>
            <a:endParaRPr lang="cs-CZ" sz="2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Nevýhody: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vyšší pořizovací náklady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při tisku je v činnosti laser, který způsobuje vznik ozónu, který je pro člověka nebezpečný 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vyšší náklady na provoz (tonery)</a:t>
            </a:r>
          </a:p>
          <a:p>
            <a:pPr marL="320040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endParaRPr lang="cs-CZ" sz="2200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200" dirty="0" smtClean="0">
              <a:latin typeface="+mj-lt"/>
            </a:endParaRPr>
          </a:p>
          <a:p>
            <a:pPr eaLnBrk="1" hangingPunct="1">
              <a:buClr>
                <a:srgbClr val="FF9933"/>
              </a:buClr>
              <a:buFont typeface="Wingdings" panose="05000000000000000000" pitchFamily="2" charset="2"/>
              <a:buNone/>
            </a:pPr>
            <a:endParaRPr lang="cs-CZ" altLang="cs-CZ" sz="2200" dirty="0">
              <a:latin typeface="+mj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66073" y="1700808"/>
            <a:ext cx="6096000" cy="232884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Parametry:</a:t>
            </a:r>
          </a:p>
          <a:p>
            <a:pPr marL="320040" indent="-228600" eaLnBrk="1" hangingPunct="1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altLang="cs-CZ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cena: od 2 000 Kč</a:t>
            </a:r>
          </a:p>
          <a:p>
            <a:pPr marL="320040" indent="-228600" eaLnBrk="1" hangingPunct="1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altLang="cs-CZ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hlučnost: nízká</a:t>
            </a:r>
          </a:p>
          <a:p>
            <a:pPr marL="320040" indent="-228600" eaLnBrk="1" hangingPunct="1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alt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rychlost tisku: vysoká</a:t>
            </a:r>
          </a:p>
          <a:p>
            <a:pPr marL="320040" indent="-228600" eaLnBrk="1" hangingPunct="1">
              <a:spcBef>
                <a:spcPts val="370"/>
              </a:spcBef>
              <a:buClr>
                <a:srgbClr val="FF9933"/>
              </a:buClr>
              <a:buFont typeface="Wingdings 2"/>
              <a:buChar char=""/>
              <a:defRPr/>
            </a:pPr>
            <a:r>
              <a:rPr lang="cs-CZ" alt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barevné tiskárny </a:t>
            </a:r>
            <a:br>
              <a:rPr lang="cs-CZ" alt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cs-CZ" altLang="cs-CZ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– drahé na pořízení i provoz</a:t>
            </a:r>
            <a:endParaRPr lang="cs-CZ" altLang="cs-CZ" sz="2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292929"/>
                </a:solidFill>
              </a:rPr>
              <a:t>LASEROVÁ TISKÁRNA</a:t>
            </a:r>
            <a:endParaRPr lang="cs-CZ" sz="3200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PRINCIP LASEROVÉ </a:t>
            </a:r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TISKÁRNY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413875" y="1589802"/>
            <a:ext cx="7729728" cy="4791526"/>
          </a:xfrm>
        </p:spPr>
        <p:txBody>
          <a:bodyPr>
            <a:noAutofit/>
          </a:bodyPr>
          <a:lstStyle/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na selenový válec je laserovým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 paprskem vykreslena předloha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barvící prášek se zachytí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na válci </a:t>
            </a:r>
            <a:r>
              <a:rPr lang="cs-CZ" altLang="cs-CZ" sz="2200" dirty="0" err="1">
                <a:latin typeface="+mj-lt"/>
              </a:rPr>
              <a:t>tam,kde</a:t>
            </a:r>
            <a:r>
              <a:rPr lang="cs-CZ" altLang="cs-CZ" sz="2200" dirty="0">
                <a:latin typeface="+mj-lt"/>
              </a:rPr>
              <a:t> byl osvícen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 laserem a vznikl elektrický náboj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prášek přichycený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na válci se přemístí na papír</a:t>
            </a:r>
          </a:p>
          <a:p>
            <a:pPr eaLnBrk="1" hangingPunct="1">
              <a:buClr>
                <a:srgbClr val="FF9933"/>
              </a:buClr>
            </a:pPr>
            <a:r>
              <a:rPr lang="cs-CZ" altLang="cs-CZ" sz="2200" dirty="0">
                <a:latin typeface="+mj-lt"/>
              </a:rPr>
              <a:t>barvící prášek je pomocí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 vysoké teploty zažehlen </a:t>
            </a:r>
            <a:br>
              <a:rPr lang="cs-CZ" altLang="cs-CZ" sz="2200" dirty="0">
                <a:latin typeface="+mj-lt"/>
              </a:rPr>
            </a:br>
            <a:r>
              <a:rPr lang="cs-CZ" altLang="cs-CZ" sz="2200" dirty="0">
                <a:latin typeface="+mj-lt"/>
              </a:rPr>
              <a:t>do papíru</a:t>
            </a:r>
          </a:p>
        </p:txBody>
      </p:sp>
      <p:pic>
        <p:nvPicPr>
          <p:cNvPr id="128004" name="Picture 4" descr="tisk-3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63" y="2636912"/>
            <a:ext cx="476705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err="1" smtClean="0">
                <a:solidFill>
                  <a:srgbClr val="292929"/>
                </a:solidFill>
              </a:rPr>
              <a:t>termosublimační</a:t>
            </a:r>
            <a:r>
              <a:rPr lang="cs-CZ" sz="3200" dirty="0" smtClean="0">
                <a:solidFill>
                  <a:srgbClr val="292929"/>
                </a:solidFill>
              </a:rPr>
              <a:t> tiskárna</a:t>
            </a:r>
            <a:endParaRPr lang="cs-CZ" sz="3200" dirty="0">
              <a:solidFill>
                <a:srgbClr val="292929"/>
              </a:solidFill>
            </a:endParaRPr>
          </a:p>
        </p:txBody>
      </p:sp>
      <p:pic>
        <p:nvPicPr>
          <p:cNvPr id="6" name="Picture 6" descr="http://www.fotovideoobchod.cz/obr/1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0" b="9786"/>
          <a:stretch/>
        </p:blipFill>
        <p:spPr bwMode="auto">
          <a:xfrm>
            <a:off x="1824447" y="4077072"/>
            <a:ext cx="3096344" cy="25447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8" y="1700808"/>
            <a:ext cx="3751263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altLang="cs-CZ" sz="2200" smtClean="0">
                <a:latin typeface="+mj-lt"/>
              </a:rPr>
              <a:t>Malá přenosná tiskárna, vhodná pro tisk barevných fotografií</a:t>
            </a:r>
          </a:p>
          <a:p>
            <a:pPr fontAlgn="auto">
              <a:spcAft>
                <a:spcPts val="0"/>
              </a:spcAft>
            </a:pPr>
            <a:r>
              <a:rPr lang="cs-CZ" altLang="cs-CZ" sz="2200" smtClean="0">
                <a:latin typeface="+mj-lt"/>
              </a:rPr>
              <a:t>Používá se také jako automat ve fotolabech pro okamžité vytištění fotografií</a:t>
            </a:r>
          </a:p>
          <a:p>
            <a:pPr fontAlgn="auto">
              <a:spcAft>
                <a:spcPts val="0"/>
              </a:spcAft>
              <a:buClr>
                <a:srgbClr val="FF9933"/>
              </a:buClr>
            </a:pPr>
            <a:endParaRPr lang="cs-CZ" altLang="cs-CZ" sz="2200" dirty="0"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224836" y="1613768"/>
            <a:ext cx="4443164" cy="483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Výhody tiskáren: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nehlučný provoz 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rychlý tisk 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poměrně kvalitní tisk  </a:t>
            </a:r>
          </a:p>
          <a:p>
            <a:pPr marL="91440" indent="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None/>
              <a:defRPr/>
            </a:pPr>
            <a:r>
              <a:rPr lang="cs-CZ" sz="2200" dirty="0" smtClean="0">
                <a:latin typeface="+mj-lt"/>
              </a:rPr>
              <a:t>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Nevýhody tiskáren</a:t>
            </a:r>
            <a:r>
              <a:rPr lang="cs-CZ" sz="2200" dirty="0" smtClean="0">
                <a:solidFill>
                  <a:srgbClr val="FF9933"/>
                </a:solidFill>
                <a:latin typeface="+mj-lt"/>
              </a:rPr>
              <a:t>: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vysoké provozní náklady 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mnoho odpadu při tisku fotografií (na 1 fotku připadne 4× více barevné fólie, než je velikost fotky) </a:t>
            </a:r>
          </a:p>
          <a:p>
            <a:pPr marL="320040" fontAlgn="auto">
              <a:spcBef>
                <a:spcPts val="370"/>
              </a:spcBef>
              <a:spcAft>
                <a:spcPts val="0"/>
              </a:spcAft>
              <a:buClr>
                <a:srgbClr val="FF9933"/>
              </a:buClr>
              <a:buFont typeface="Wingdings 2"/>
              <a:buChar char=""/>
              <a:defRPr/>
            </a:pPr>
            <a:r>
              <a:rPr lang="cs-CZ" sz="2200" dirty="0" smtClean="0">
                <a:latin typeface="+mj-lt"/>
              </a:rPr>
              <a:t>omezení na jediný formát, daný velikostí barevných ploch na fólii</a:t>
            </a:r>
          </a:p>
        </p:txBody>
      </p:sp>
    </p:spTree>
    <p:extLst>
      <p:ext uri="{BB962C8B-B14F-4D97-AF65-F5344CB8AC3E}">
        <p14:creationId xmlns:p14="http://schemas.microsoft.com/office/powerpoint/2010/main" val="34112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princip </a:t>
            </a:r>
            <a:r>
              <a:rPr lang="cs-CZ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termosublimační</a:t>
            </a: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tiskárny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6988" y="1700808"/>
            <a:ext cx="4166964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9933"/>
              </a:buClr>
            </a:pPr>
            <a:r>
              <a:rPr lang="cs-CZ" altLang="cs-CZ" sz="2400" dirty="0">
                <a:latin typeface="+mj-lt"/>
              </a:rPr>
              <a:t>Tisková hlava zahřívá na tiskové fólii postupně jeden barevný obdélník za druhým, zahřátá barva se pak přenáší </a:t>
            </a:r>
            <a:r>
              <a:rPr lang="cs-CZ" altLang="cs-CZ" sz="2400" dirty="0" smtClean="0">
                <a:latin typeface="+mj-lt"/>
              </a:rPr>
              <a:t/>
            </a:r>
            <a:br>
              <a:rPr lang="cs-CZ" altLang="cs-CZ" sz="2400" dirty="0" smtClean="0">
                <a:latin typeface="+mj-lt"/>
              </a:rPr>
            </a:br>
            <a:r>
              <a:rPr lang="cs-CZ" altLang="cs-CZ" sz="2400" dirty="0" smtClean="0">
                <a:latin typeface="+mj-lt"/>
              </a:rPr>
              <a:t>z </a:t>
            </a:r>
            <a:r>
              <a:rPr lang="cs-CZ" altLang="cs-CZ" sz="2400" dirty="0">
                <a:latin typeface="+mj-lt"/>
              </a:rPr>
              <a:t>fólie na papír</a:t>
            </a:r>
          </a:p>
          <a:p>
            <a:pPr>
              <a:buClr>
                <a:srgbClr val="FF9933"/>
              </a:buClr>
            </a:pPr>
            <a:r>
              <a:rPr lang="cs-CZ" altLang="cs-CZ" sz="2400" dirty="0">
                <a:latin typeface="+mj-lt"/>
              </a:rPr>
              <a:t>čtveřici barev na fólii lze použít vždy jen na jednu fotografii</a:t>
            </a:r>
            <a:endParaRPr lang="cs-CZ" altLang="cs-CZ" sz="2400" dirty="0">
              <a:latin typeface="+mj-lt"/>
            </a:endParaRPr>
          </a:p>
        </p:txBody>
      </p:sp>
      <p:pic>
        <p:nvPicPr>
          <p:cNvPr id="7" name="Picture 6" descr="http://pctuning.tyden.cz/ilustrace3/stoobi/Canon_SelphyCP800/sublima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372" y="1700808"/>
            <a:ext cx="4608669" cy="3744416"/>
          </a:xfrm>
          <a:prstGeom prst="rect">
            <a:avLst/>
          </a:prstGeom>
          <a:solidFill>
            <a:srgbClr val="292929"/>
          </a:solidFill>
          <a:ln w="76200">
            <a:solidFill>
              <a:srgbClr val="29292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10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327</TotalTime>
  <Words>546</Words>
  <Application>Microsoft Office PowerPoint</Application>
  <PresentationFormat>Širokoúhlá obrazovka</PresentationFormat>
  <Paragraphs>113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Franklin Gothic Book</vt:lpstr>
      <vt:lpstr>Perpetua</vt:lpstr>
      <vt:lpstr>Wingdings 2</vt:lpstr>
      <vt:lpstr>Calibri</vt:lpstr>
      <vt:lpstr>Arial Narrow</vt:lpstr>
      <vt:lpstr>Wingdings</vt:lpstr>
      <vt:lpstr>Courier New</vt:lpstr>
      <vt:lpstr>Parcel</vt:lpstr>
      <vt:lpstr>TISKÁRNY</vt:lpstr>
      <vt:lpstr>JEHLIČKOVÁ TISKÁRNA</vt:lpstr>
      <vt:lpstr>princip JEHLIČKOVÉ TISKÁRNY</vt:lpstr>
      <vt:lpstr>INKOUSTOVÁ TISKÁRNA</vt:lpstr>
      <vt:lpstr>princip INKOUSTOVÉ TISKÁRNY</vt:lpstr>
      <vt:lpstr>LASEROVÁ TISKÁRNA</vt:lpstr>
      <vt:lpstr>PRINCIP LASEROVÉ TISKÁRNY</vt:lpstr>
      <vt:lpstr>termosublimační tiskárna</vt:lpstr>
      <vt:lpstr>princip termosublimační tiskárny</vt:lpstr>
      <vt:lpstr>termální (tepelná) tiskárna</vt:lpstr>
      <vt:lpstr>PLOTTER</vt:lpstr>
      <vt:lpstr>BAREVNÝ TISK</vt:lpstr>
      <vt:lpstr>GAMUT</vt:lpstr>
      <vt:lpstr>3D TISKÁRNA</vt:lpstr>
    </vt:vector>
  </TitlesOfParts>
  <Company>AutoCont On Line,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TISKÁRNY</dc:title>
  <dc:creator>Tereza Švecová</dc:creator>
  <cp:lastModifiedBy>flaska</cp:lastModifiedBy>
  <cp:revision>27</cp:revision>
  <dcterms:created xsi:type="dcterms:W3CDTF">2006-12-08T11:03:58Z</dcterms:created>
  <dcterms:modified xsi:type="dcterms:W3CDTF">2020-03-26T13:56:46Z</dcterms:modified>
</cp:coreProperties>
</file>