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82" r:id="rId5"/>
    <p:sldId id="286" r:id="rId6"/>
    <p:sldId id="259" r:id="rId7"/>
    <p:sldId id="269" r:id="rId8"/>
    <p:sldId id="276" r:id="rId9"/>
    <p:sldId id="277" r:id="rId10"/>
    <p:sldId id="258" r:id="rId11"/>
    <p:sldId id="273" r:id="rId12"/>
    <p:sldId id="274" r:id="rId13"/>
    <p:sldId id="278" r:id="rId14"/>
    <p:sldId id="279" r:id="rId15"/>
    <p:sldId id="280" r:id="rId16"/>
    <p:sldId id="281" r:id="rId17"/>
    <p:sldId id="270" r:id="rId18"/>
    <p:sldId id="264" r:id="rId19"/>
    <p:sldId id="285" r:id="rId20"/>
    <p:sldId id="283" r:id="rId21"/>
    <p:sldId id="284" r:id="rId22"/>
    <p:sldId id="261" r:id="rId23"/>
    <p:sldId id="265" r:id="rId24"/>
    <p:sldId id="287" r:id="rId25"/>
    <p:sldId id="268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  <a:effectLst/>
        </p:spPr>
        <p:txBody>
          <a:bodyPr anchor="t">
            <a:normAutofit/>
          </a:bodyPr>
          <a:lstStyle>
            <a:lvl1pPr marL="534988" indent="-534988">
              <a:defRPr sz="3200"/>
            </a:lvl1pPr>
            <a:lvl2pPr marL="903288" indent="-446088">
              <a:defRPr sz="2800"/>
            </a:lvl2pPr>
            <a:lvl3pPr marL="1341438" indent="-427038">
              <a:defRPr sz="2400"/>
            </a:lvl3pPr>
            <a:lvl4pPr marL="1793875" indent="-422275">
              <a:defRPr sz="2000"/>
            </a:lvl4pPr>
            <a:lvl5pPr marL="2244725" indent="-415925">
              <a:defRPr sz="2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34988" indent="-534988" algn="l" defTabSz="457200" rtl="0" eaLnBrk="1" latinLnBrk="0" hangingPunct="1">
        <a:spcBef>
          <a:spcPct val="20000"/>
        </a:spcBef>
        <a:spcAft>
          <a:spcPts val="600"/>
        </a:spcAft>
        <a:buClr>
          <a:srgbClr val="92D050"/>
        </a:buClr>
        <a:buFont typeface="Wingdings 2" charset="2"/>
        <a:buChar char="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985838" indent="-528638" algn="l" defTabSz="457200" rtl="0" eaLnBrk="1" latinLnBrk="0" hangingPunct="1">
        <a:spcBef>
          <a:spcPct val="20000"/>
        </a:spcBef>
        <a:spcAft>
          <a:spcPts val="600"/>
        </a:spcAft>
        <a:buClr>
          <a:srgbClr val="92D050"/>
        </a:buClr>
        <a:buFont typeface="Wingdings 2" charset="2"/>
        <a:buChar char="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341438" indent="-427038" algn="l" defTabSz="457200" rtl="0" eaLnBrk="1" latinLnBrk="0" hangingPunct="1">
        <a:spcBef>
          <a:spcPct val="20000"/>
        </a:spcBef>
        <a:spcAft>
          <a:spcPts val="600"/>
        </a:spcAft>
        <a:buClr>
          <a:srgbClr val="92D050"/>
        </a:buClr>
        <a:buFont typeface="Wingdings 2" charset="2"/>
        <a:buChar char="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98625" indent="-357188" algn="l" defTabSz="457200" rtl="0" eaLnBrk="1" latinLnBrk="0" hangingPunct="1">
        <a:spcBef>
          <a:spcPct val="20000"/>
        </a:spcBef>
        <a:spcAft>
          <a:spcPts val="600"/>
        </a:spcAft>
        <a:buClr>
          <a:srgbClr val="92D050"/>
        </a:buClr>
        <a:buFont typeface="Wingdings 2" charset="2"/>
        <a:buChar char="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66925" indent="-368300" algn="l" defTabSz="457200" rtl="0" eaLnBrk="1" latinLnBrk="0" hangingPunct="1">
        <a:spcBef>
          <a:spcPct val="20000"/>
        </a:spcBef>
        <a:spcAft>
          <a:spcPts val="600"/>
        </a:spcAft>
        <a:buClr>
          <a:srgbClr val="92D050"/>
        </a:buClr>
        <a:buFont typeface="Wingdings 2" charset="2"/>
        <a:buChar char="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2783" cy="70612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E13D4A-CB7C-4347-8ABF-E6E17DE7C2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65925" y="3735388"/>
            <a:ext cx="5426075" cy="2970212"/>
          </a:xfrm>
        </p:spPr>
        <p:txBody>
          <a:bodyPr/>
          <a:lstStyle/>
          <a:p>
            <a:r>
              <a:rPr lang="cs-CZ" dirty="0"/>
              <a:t>Počítačové sítě</a:t>
            </a:r>
          </a:p>
        </p:txBody>
      </p:sp>
    </p:spTree>
    <p:extLst>
      <p:ext uri="{BB962C8B-B14F-4D97-AF65-F5344CB8AC3E}">
        <p14:creationId xmlns:p14="http://schemas.microsoft.com/office/powerpoint/2010/main" val="28666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FD7A2-26DE-4B9E-9130-32FE7214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Síťové prvky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EF811-C685-488B-8DF5-DE3C21EB3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42013"/>
          </a:xfrm>
        </p:spPr>
        <p:txBody>
          <a:bodyPr anchor="t">
            <a:normAutofit fontScale="77500" lnSpcReduction="20000"/>
          </a:bodyPr>
          <a:lstStyle/>
          <a:p>
            <a:pPr marL="533400" indent="-533400">
              <a:lnSpc>
                <a:spcPct val="140000"/>
              </a:lnSpc>
            </a:pPr>
            <a:r>
              <a:rPr lang="cs-CZ" sz="2800" dirty="0" smtClean="0"/>
              <a:t>všechna zařízení, připojená </a:t>
            </a:r>
            <a:r>
              <a:rPr lang="cs-CZ" sz="2800" dirty="0"/>
              <a:t>do počítačové sítě, která přijímají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vysílají </a:t>
            </a:r>
            <a:r>
              <a:rPr lang="cs-CZ" sz="2800" dirty="0" smtClean="0"/>
              <a:t>data</a:t>
            </a:r>
            <a:endParaRPr lang="cs-CZ" sz="2800" dirty="0"/>
          </a:p>
          <a:p>
            <a:pPr marL="533400" indent="-533400">
              <a:lnSpc>
                <a:spcPct val="140000"/>
              </a:lnSpc>
            </a:pPr>
            <a:r>
              <a:rPr lang="cs-CZ" sz="2800" dirty="0" smtClean="0"/>
              <a:t>pasivní síťový prvek</a:t>
            </a:r>
          </a:p>
          <a:p>
            <a:pPr marL="903288" lvl="2" indent="-547688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nemění data</a:t>
            </a:r>
            <a:endParaRPr lang="cs-CZ" sz="2000" dirty="0" smtClean="0"/>
          </a:p>
          <a:p>
            <a:pPr marL="903288" lvl="2" indent="-547688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konektory, kabely apod.</a:t>
            </a:r>
          </a:p>
          <a:p>
            <a:pPr marL="533400" indent="-533400">
              <a:lnSpc>
                <a:spcPct val="140000"/>
              </a:lnSpc>
            </a:pPr>
            <a:r>
              <a:rPr lang="cs-CZ" sz="2800" dirty="0" smtClean="0"/>
              <a:t>aktivní </a:t>
            </a:r>
            <a:r>
              <a:rPr lang="cs-CZ" sz="2800" dirty="0"/>
              <a:t>síťový prvek </a:t>
            </a:r>
            <a:endParaRPr lang="cs-CZ" sz="2800" dirty="0" smtClean="0"/>
          </a:p>
          <a:p>
            <a:pPr marL="889000" lvl="2" indent="-53340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aktivně </a:t>
            </a:r>
            <a:r>
              <a:rPr lang="cs-CZ" sz="2000" dirty="0"/>
              <a:t>působí na přenášené </a:t>
            </a:r>
            <a:r>
              <a:rPr lang="cs-CZ" sz="2000" dirty="0" smtClean="0"/>
              <a:t>signály</a:t>
            </a:r>
            <a:endParaRPr lang="cs-CZ" sz="2000" dirty="0"/>
          </a:p>
          <a:p>
            <a:pPr marL="889000" lvl="2" indent="-53340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zesiluje, směřuje </a:t>
            </a:r>
            <a:r>
              <a:rPr lang="cs-CZ" sz="2000" dirty="0"/>
              <a:t>a různě </a:t>
            </a:r>
            <a:r>
              <a:rPr lang="cs-CZ" sz="2000" dirty="0" smtClean="0"/>
              <a:t>modifikuje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6004585" cy="3638764"/>
          </a:xfrm>
        </p:spPr>
        <p:txBody>
          <a:bodyPr anchor="t">
            <a:noAutofit/>
          </a:bodyPr>
          <a:lstStyle/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dirty="0" smtClean="0"/>
              <a:t>přístupový </a:t>
            </a:r>
            <a:r>
              <a:rPr lang="cs-CZ" sz="2800" dirty="0"/>
              <a:t>bod </a:t>
            </a:r>
            <a:r>
              <a:rPr lang="cs-CZ" sz="2800" dirty="0" smtClean="0"/>
              <a:t>(</a:t>
            </a:r>
            <a:r>
              <a:rPr lang="cs-CZ" sz="2800" dirty="0" err="1" smtClean="0"/>
              <a:t>access</a:t>
            </a:r>
            <a:r>
              <a:rPr lang="cs-CZ" sz="2800" dirty="0" smtClean="0"/>
              <a:t> point)</a:t>
            </a:r>
          </a:p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smtClean="0"/>
              <a:t>směřovač</a:t>
            </a:r>
            <a:r>
              <a:rPr lang="cs-CZ" sz="2800" dirty="0" smtClean="0"/>
              <a:t> (</a:t>
            </a:r>
            <a:r>
              <a:rPr lang="cs-CZ" sz="2800" dirty="0" err="1" smtClean="0"/>
              <a:t>router</a:t>
            </a:r>
            <a:r>
              <a:rPr lang="cs-CZ" sz="2800" dirty="0" smtClean="0"/>
              <a:t>)</a:t>
            </a:r>
          </a:p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dirty="0" smtClean="0"/>
              <a:t>přepínač (</a:t>
            </a:r>
            <a:r>
              <a:rPr lang="cs-CZ" sz="2800" dirty="0" err="1" smtClean="0"/>
              <a:t>switch</a:t>
            </a:r>
            <a:r>
              <a:rPr lang="cs-CZ" sz="2800" dirty="0" smtClean="0"/>
              <a:t>)</a:t>
            </a:r>
          </a:p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dirty="0"/>
              <a:t>m</a:t>
            </a:r>
            <a:r>
              <a:rPr lang="cs-CZ" sz="2800" dirty="0" smtClean="0"/>
              <a:t>ost (</a:t>
            </a:r>
            <a:r>
              <a:rPr lang="cs-CZ" sz="2800" dirty="0" err="1" smtClean="0"/>
              <a:t>bridge</a:t>
            </a:r>
            <a:r>
              <a:rPr lang="cs-CZ" sz="2800" dirty="0" smtClean="0"/>
              <a:t>)</a:t>
            </a:r>
            <a:endParaRPr lang="cs-CZ" sz="2800" dirty="0"/>
          </a:p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dirty="0" smtClean="0"/>
              <a:t>firewall</a:t>
            </a:r>
          </a:p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dirty="0" smtClean="0"/>
              <a:t>opakovač (</a:t>
            </a:r>
            <a:r>
              <a:rPr lang="cs-CZ" sz="2800" dirty="0" err="1" smtClean="0"/>
              <a:t>repeater</a:t>
            </a:r>
            <a:r>
              <a:rPr lang="cs-CZ" sz="2800" dirty="0" smtClean="0"/>
              <a:t>)</a:t>
            </a:r>
          </a:p>
          <a:p>
            <a:pPr marL="533400" indent="-53340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</a:pPr>
            <a:r>
              <a:rPr lang="cs-CZ" sz="2800" i="1" dirty="0" smtClean="0"/>
              <a:t>často kombinace </a:t>
            </a:r>
            <a:br>
              <a:rPr lang="cs-CZ" sz="2800" i="1" dirty="0" smtClean="0"/>
            </a:br>
            <a:r>
              <a:rPr lang="cs-CZ" sz="2800" i="1" dirty="0" smtClean="0"/>
              <a:t>výše uvedených</a:t>
            </a:r>
            <a:endParaRPr lang="cs-CZ" sz="2800" i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963104" y="2222287"/>
            <a:ext cx="4846285" cy="4290926"/>
            <a:chOff x="462314" y="2222287"/>
            <a:chExt cx="4846285" cy="4290926"/>
          </a:xfrm>
        </p:grpSpPr>
        <p:sp>
          <p:nvSpPr>
            <p:cNvPr id="6" name="Zaoblený obdélník 5"/>
            <p:cNvSpPr/>
            <p:nvPr/>
          </p:nvSpPr>
          <p:spPr>
            <a:xfrm>
              <a:off x="462314" y="2222287"/>
              <a:ext cx="4846285" cy="429092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5796" y="2370199"/>
              <a:ext cx="3319320" cy="3946188"/>
            </a:xfrm>
            <a:prstGeom prst="rect">
              <a:avLst/>
            </a:prstGeom>
          </p:spPr>
        </p:pic>
      </p:grpSp>
      <p:cxnSp>
        <p:nvCxnSpPr>
          <p:cNvPr id="10" name="Přímá spojnice se šipkou 9"/>
          <p:cNvCxnSpPr/>
          <p:nvPr/>
        </p:nvCxnSpPr>
        <p:spPr>
          <a:xfrm flipH="1">
            <a:off x="3759200" y="3004457"/>
            <a:ext cx="2565400" cy="41184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937000" y="3503221"/>
            <a:ext cx="2387600" cy="53844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857626" y="2565070"/>
            <a:ext cx="2466974" cy="254033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Směřovač</a:t>
            </a:r>
            <a:r>
              <a:rPr lang="cs-CZ" dirty="0" smtClean="0"/>
              <a:t> (</a:t>
            </a:r>
            <a:r>
              <a:rPr lang="cs-CZ" dirty="0" err="1" smtClean="0"/>
              <a:t>router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533400" lvl="1" indent="-533400">
              <a:lnSpc>
                <a:spcPct val="120000"/>
              </a:lnSpc>
            </a:pPr>
            <a:r>
              <a:rPr lang="cs-CZ" sz="2400" dirty="0" smtClean="0"/>
              <a:t>zařízení </a:t>
            </a:r>
            <a:r>
              <a:rPr lang="cs-CZ" sz="2400" dirty="0"/>
              <a:t>pro připojení lokální sítě k ostatním </a:t>
            </a:r>
            <a:r>
              <a:rPr lang="cs-CZ" sz="2400" dirty="0" smtClean="0"/>
              <a:t>sítím</a:t>
            </a:r>
          </a:p>
          <a:p>
            <a:pPr marL="533400" lvl="1" indent="-533400">
              <a:lnSpc>
                <a:spcPct val="120000"/>
              </a:lnSpc>
            </a:pPr>
            <a:r>
              <a:rPr lang="cs-CZ" sz="2400" dirty="0" smtClean="0"/>
              <a:t>pro </a:t>
            </a:r>
            <a:r>
              <a:rPr lang="cs-CZ" sz="2400" dirty="0"/>
              <a:t>počítače uvnitř lokální sítě </a:t>
            </a:r>
            <a:r>
              <a:rPr lang="cs-CZ" sz="2400" dirty="0" err="1"/>
              <a:t>router</a:t>
            </a:r>
            <a:r>
              <a:rPr lang="cs-CZ" sz="2400" dirty="0"/>
              <a:t> představuje komunikační bránu pro styk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 </a:t>
            </a:r>
            <a:r>
              <a:rPr lang="cs-CZ" sz="2400" dirty="0"/>
              <a:t>„vnějším světem</a:t>
            </a:r>
            <a:r>
              <a:rPr lang="cs-CZ" sz="2400" dirty="0" smtClean="0"/>
              <a:t>“</a:t>
            </a:r>
          </a:p>
          <a:p>
            <a:pPr marL="533400" indent="-533400"/>
            <a:r>
              <a:rPr lang="cs-CZ" sz="2400" dirty="0" smtClean="0"/>
              <a:t>většinou i </a:t>
            </a:r>
            <a:r>
              <a:rPr lang="cs-CZ" sz="2400" dirty="0" err="1" smtClean="0"/>
              <a:t>wifi</a:t>
            </a:r>
            <a:r>
              <a:rPr lang="cs-CZ" sz="2400" dirty="0" smtClean="0"/>
              <a:t> </a:t>
            </a:r>
            <a:r>
              <a:rPr lang="cs-CZ" sz="2400" dirty="0" err="1" smtClean="0"/>
              <a:t>router</a:t>
            </a:r>
            <a:r>
              <a:rPr lang="cs-CZ" sz="2400" dirty="0" smtClean="0"/>
              <a:t> – tj. pro bezdrátové připojení zařízení do LAN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156" y="3060700"/>
            <a:ext cx="3575538" cy="348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23" y="308786"/>
            <a:ext cx="3623802" cy="362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7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/>
            <a:r>
              <a:rPr lang="cs-CZ" dirty="0"/>
              <a:t>Přepínač </a:t>
            </a:r>
            <a:r>
              <a:rPr lang="cs-CZ" dirty="0" smtClean="0"/>
              <a:t>(</a:t>
            </a:r>
            <a:r>
              <a:rPr lang="cs-CZ" dirty="0" err="1" smtClean="0"/>
              <a:t>switch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277288" cy="3645113"/>
          </a:xfrm>
        </p:spPr>
        <p:txBody>
          <a:bodyPr anchor="t">
            <a:noAutofit/>
          </a:bodyPr>
          <a:lstStyle/>
          <a:p>
            <a:pPr marL="685800" lvl="1"/>
            <a:r>
              <a:rPr lang="cs-CZ" sz="2400" dirty="0" smtClean="0"/>
              <a:t>umožňuje </a:t>
            </a:r>
            <a:r>
              <a:rPr lang="cs-CZ" sz="2400" dirty="0"/>
              <a:t>komunikaci mezi stanicemi uvnitř lokální </a:t>
            </a:r>
            <a:r>
              <a:rPr lang="cs-CZ" sz="2400" dirty="0" smtClean="0"/>
              <a:t>sítě</a:t>
            </a:r>
          </a:p>
          <a:p>
            <a:pPr marL="971549" lvl="3" indent="0">
              <a:buNone/>
            </a:pPr>
            <a:r>
              <a:rPr lang="cs-CZ" sz="1600" dirty="0" smtClean="0"/>
              <a:t>(= propojuje zařízení v síti)</a:t>
            </a:r>
            <a:endParaRPr lang="cs-CZ" sz="1600" dirty="0"/>
          </a:p>
          <a:p>
            <a:pPr marL="685800" lvl="1"/>
            <a:r>
              <a:rPr lang="cs-CZ" sz="2400" dirty="0" smtClean="0"/>
              <a:t>přeposílá pakety </a:t>
            </a:r>
            <a:r>
              <a:rPr lang="cs-CZ" sz="2400" dirty="0"/>
              <a:t>na základě znalosti </a:t>
            </a:r>
            <a:r>
              <a:rPr lang="cs-CZ" sz="2400" dirty="0" smtClean="0"/>
              <a:t>hardwarových adres </a:t>
            </a:r>
            <a:r>
              <a:rPr lang="cs-CZ" sz="2400" dirty="0"/>
              <a:t>pouze do segmentu, kde se cílová stanice skutečně </a:t>
            </a:r>
            <a:r>
              <a:rPr lang="cs-CZ" sz="2400" dirty="0" smtClean="0"/>
              <a:t>nachází</a:t>
            </a:r>
          </a:p>
          <a:p>
            <a:pPr marL="971549" lvl="3" indent="0">
              <a:buNone/>
            </a:pPr>
            <a:r>
              <a:rPr lang="cs-CZ" sz="1600" dirty="0" smtClean="0"/>
              <a:t>(= přijdou na něj data, přečte si adresu, komu patří a pošle mu je)</a:t>
            </a:r>
            <a:endParaRPr lang="cs-CZ" sz="16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6223000" y="2351510"/>
            <a:ext cx="5548838" cy="3386666"/>
            <a:chOff x="6273800" y="999067"/>
            <a:chExt cx="4258733" cy="25992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bdélník 3"/>
            <p:cNvSpPr/>
            <p:nvPr/>
          </p:nvSpPr>
          <p:spPr>
            <a:xfrm>
              <a:off x="6273800" y="999067"/>
              <a:ext cx="4258733" cy="25992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436" y="1910424"/>
              <a:ext cx="3847460" cy="776551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408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/>
            <a:r>
              <a:rPr lang="cs-CZ" dirty="0" smtClean="0"/>
              <a:t>Přístupový bod (AP, </a:t>
            </a:r>
            <a:r>
              <a:rPr lang="cs-CZ" dirty="0" err="1" smtClean="0"/>
              <a:t>access</a:t>
            </a:r>
            <a:r>
              <a:rPr lang="cs-CZ" dirty="0" smtClean="0"/>
              <a:t> point)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277288" cy="3645113"/>
          </a:xfrm>
        </p:spPr>
        <p:txBody>
          <a:bodyPr anchor="t">
            <a:noAutofit/>
          </a:bodyPr>
          <a:lstStyle/>
          <a:p>
            <a:pPr marL="685800" lvl="1"/>
            <a:r>
              <a:rPr lang="cs-CZ" sz="2400" dirty="0" smtClean="0"/>
              <a:t>překládá </a:t>
            </a:r>
            <a:r>
              <a:rPr lang="cs-CZ" sz="2400" dirty="0" err="1" smtClean="0"/>
              <a:t>wifi</a:t>
            </a:r>
            <a:r>
              <a:rPr lang="cs-CZ" sz="2400" dirty="0" smtClean="0"/>
              <a:t> signál </a:t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 err="1" smtClean="0"/>
              <a:t>ethernetový</a:t>
            </a:r>
            <a:r>
              <a:rPr lang="cs-CZ" sz="2400" dirty="0" smtClean="0"/>
              <a:t> signál (kabel) a naopak</a:t>
            </a:r>
            <a:endParaRPr lang="cs-CZ" sz="2400" dirty="0"/>
          </a:p>
          <a:p>
            <a:pPr marL="685800" lvl="1"/>
            <a:r>
              <a:rPr lang="cs-CZ" sz="2400" dirty="0" smtClean="0"/>
              <a:t>často se jich rozmisťuje po budově několik</a:t>
            </a:r>
          </a:p>
          <a:p>
            <a:pPr marL="685800" lvl="1"/>
            <a:r>
              <a:rPr lang="cs-CZ" sz="2400" dirty="0" smtClean="0"/>
              <a:t>nespravuje přiřazování IP adres apod.</a:t>
            </a:r>
          </a:p>
        </p:txBody>
      </p:sp>
      <p:pic>
        <p:nvPicPr>
          <p:cNvPr id="2050" name="Picture 2" descr="https://iczc.cz/84k7m8924gj45bhdbacg5gq294_1/obra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r="8588"/>
          <a:stretch/>
        </p:blipFill>
        <p:spPr bwMode="auto">
          <a:xfrm>
            <a:off x="6095999" y="2969016"/>
            <a:ext cx="5848786" cy="3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/>
            <a:r>
              <a:rPr lang="cs-CZ" dirty="0" smtClean="0"/>
              <a:t>Most (</a:t>
            </a:r>
            <a:r>
              <a:rPr lang="cs-CZ" dirty="0" err="1" smtClean="0"/>
              <a:t>bridge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277288" cy="3645113"/>
          </a:xfrm>
        </p:spPr>
        <p:txBody>
          <a:bodyPr anchor="t">
            <a:noAutofit/>
          </a:bodyPr>
          <a:lstStyle/>
          <a:p>
            <a:pPr marL="685800" lvl="1"/>
            <a:r>
              <a:rPr lang="cs-CZ" sz="2400" dirty="0"/>
              <a:t>slouží k propojování více lokálních sítí </a:t>
            </a:r>
            <a:r>
              <a:rPr lang="cs-CZ" sz="2400" dirty="0" smtClean="0"/>
              <a:t>dohromady</a:t>
            </a:r>
          </a:p>
          <a:p>
            <a:pPr marL="685800" lvl="1"/>
            <a:r>
              <a:rPr lang="cs-CZ" sz="2400" dirty="0" smtClean="0"/>
              <a:t>často bezdrátový</a:t>
            </a:r>
          </a:p>
          <a:p>
            <a:pPr marL="685800" lvl="1"/>
            <a:r>
              <a:rPr lang="cs-CZ" sz="2400" dirty="0" smtClean="0"/>
              <a:t>většinou jde </a:t>
            </a:r>
            <a:r>
              <a:rPr lang="cs-CZ" sz="2400" dirty="0" err="1" smtClean="0"/>
              <a:t>router</a:t>
            </a:r>
            <a:r>
              <a:rPr lang="cs-CZ" sz="2400" dirty="0" smtClean="0"/>
              <a:t> nastavit jako </a:t>
            </a:r>
            <a:r>
              <a:rPr lang="cs-CZ" sz="2400" dirty="0" err="1" smtClean="0"/>
              <a:t>bridge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2D8F7F-3845-4657-89F5-F0DE6C284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7" b="24167"/>
          <a:stretch/>
        </p:blipFill>
        <p:spPr>
          <a:xfrm>
            <a:off x="6096000" y="526859"/>
            <a:ext cx="3799790" cy="196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82CCEC-1BA4-48A7-89CE-8C33A566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886" y="2671540"/>
            <a:ext cx="4980890" cy="387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ál 3"/>
          <p:cNvSpPr/>
          <p:nvPr/>
        </p:nvSpPr>
        <p:spPr>
          <a:xfrm rot="20587161">
            <a:off x="7374466" y="3403599"/>
            <a:ext cx="2751666" cy="180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2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/>
            <a:r>
              <a:rPr lang="cs-CZ" dirty="0" smtClean="0"/>
              <a:t>Opakovač (</a:t>
            </a:r>
            <a:r>
              <a:rPr lang="cs-CZ" dirty="0" err="1" smtClean="0"/>
              <a:t>repeater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277288" cy="3645113"/>
          </a:xfrm>
        </p:spPr>
        <p:txBody>
          <a:bodyPr anchor="t">
            <a:noAutofit/>
          </a:bodyPr>
          <a:lstStyle/>
          <a:p>
            <a:pPr marL="685800" lvl="1"/>
            <a:r>
              <a:rPr lang="cs-CZ" sz="2400" dirty="0"/>
              <a:t>přijímá zkreslený, zašuměný nebo jinak poškozený </a:t>
            </a:r>
            <a:r>
              <a:rPr lang="cs-CZ" sz="2400" dirty="0" smtClean="0"/>
              <a:t>signál</a:t>
            </a:r>
          </a:p>
          <a:p>
            <a:pPr marL="685800" lvl="1"/>
            <a:r>
              <a:rPr lang="cs-CZ" sz="2400" dirty="0" smtClean="0"/>
              <a:t>opravený</a:t>
            </a:r>
            <a:r>
              <a:rPr lang="cs-CZ" sz="2400" dirty="0"/>
              <a:t>, zesílený a správně časovaný ho vysílá </a:t>
            </a:r>
            <a:r>
              <a:rPr lang="cs-CZ" sz="2400" dirty="0" smtClean="0"/>
              <a:t>dále</a:t>
            </a:r>
          </a:p>
          <a:p>
            <a:pPr marL="685800" lvl="1"/>
            <a:r>
              <a:rPr lang="cs-CZ" sz="2400" dirty="0" smtClean="0"/>
              <a:t>k prodloužení dosahu </a:t>
            </a:r>
            <a:r>
              <a:rPr lang="cs-CZ" sz="2400" dirty="0" err="1" smtClean="0"/>
              <a:t>WiFi</a:t>
            </a:r>
            <a:r>
              <a:rPr lang="cs-CZ" sz="2400" dirty="0" smtClean="0"/>
              <a:t> bez nutnosti zapojovat nějaká další zařízení kabelem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FEE4D3-D42A-49A5-A1ED-77373D8F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33" y="1563749"/>
            <a:ext cx="4791071" cy="479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65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/>
            <a:r>
              <a:rPr lang="cs-CZ" dirty="0" smtClean="0"/>
              <a:t>Síťový firewall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277288" cy="3645113"/>
          </a:xfrm>
        </p:spPr>
        <p:txBody>
          <a:bodyPr anchor="t">
            <a:noAutofit/>
          </a:bodyPr>
          <a:lstStyle/>
          <a:p>
            <a:pPr marL="685800" lvl="1"/>
            <a:r>
              <a:rPr lang="cs-CZ" sz="2400" dirty="0" smtClean="0"/>
              <a:t>zajišťuje </a:t>
            </a:r>
            <a:r>
              <a:rPr lang="cs-CZ" sz="2400" dirty="0"/>
              <a:t>základní ochranu sítě před </a:t>
            </a:r>
            <a:r>
              <a:rPr lang="cs-CZ" sz="2400" dirty="0" smtClean="0"/>
              <a:t>útočníky</a:t>
            </a:r>
          </a:p>
          <a:p>
            <a:pPr marL="685800" lvl="1"/>
            <a:r>
              <a:rPr lang="cs-CZ" sz="2400" dirty="0"/>
              <a:t>j</a:t>
            </a:r>
            <a:r>
              <a:rPr lang="cs-CZ" sz="2400" dirty="0" smtClean="0"/>
              <a:t>e nutné ho doplnit </a:t>
            </a:r>
            <a:br>
              <a:rPr lang="cs-CZ" sz="2400" dirty="0" smtClean="0"/>
            </a:br>
            <a:r>
              <a:rPr lang="cs-CZ" sz="2400" dirty="0" smtClean="0"/>
              <a:t>o softwarový firewall </a:t>
            </a:r>
            <a:br>
              <a:rPr lang="cs-CZ" sz="2400" dirty="0" smtClean="0"/>
            </a:br>
            <a:r>
              <a:rPr lang="cs-CZ" sz="2400" dirty="0" smtClean="0"/>
              <a:t>v koncových počítačích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ACC73D-8BF8-4244-8A85-90A2EE8E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13" y="3250971"/>
            <a:ext cx="4936992" cy="27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1" y="221557"/>
            <a:ext cx="6691919" cy="63999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220" y="221557"/>
            <a:ext cx="47625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42000" decel="4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4323 -0.1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-0.15741 L -0.56042 0.0106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42 0.01064 L -0.36263 0.2460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63 0.24606 L -0.39063 0.3888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71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6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74122-B166-4010-8C5A-5D0FE5E9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protokoly 1/2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CE840-150C-42A6-BC56-91CF0C32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706038" cy="36365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pravidla komunikace v síti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pro sjednocení komunikace mezi různými zařízeními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i="1" dirty="0" smtClean="0">
                <a:solidFill>
                  <a:schemeClr val="accent5">
                    <a:lumMod val="75000"/>
                  </a:schemeClr>
                </a:solidFill>
              </a:rPr>
              <a:t>představte si pravidla, která má běžná pošta (jak má vypadat adresa, jak, co a kam doručovat...)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TCP/IP: nejzákladnější pravidla, zabezpečující směřování dat v Internetu (od koho, komu)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3756025"/>
            <a:ext cx="4261485" cy="28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Síťové protokoly </a:t>
            </a:r>
            <a:r>
              <a:rPr lang="cs-CZ" dirty="0" smtClean="0"/>
              <a:t>2/2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1" y="2222287"/>
            <a:ext cx="9370317" cy="43747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pravidla se liší podle typu přenášených dat, např.: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 smtClean="0"/>
              <a:t>potřebujeme data přenést všechna?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(u souborů a e-mailu ano, u online chatu ne)</a:t>
            </a: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 smtClean="0"/>
              <a:t>potřebujeme data důkladně zabezpečit?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(u bankovnictví ano, u webu ne tak důkladně)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400" dirty="0" smtClean="0"/>
              <a:t>potřebujeme data přenést okamžitě?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(u online chatu ano, u e-mailu ne)</a:t>
            </a:r>
          </a:p>
          <a:p>
            <a:pPr>
              <a:lnSpc>
                <a:spcPct val="120000"/>
              </a:lnSpc>
            </a:pP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1600" dirty="0" smtClean="0"/>
              <a:t>webové </a:t>
            </a:r>
            <a:r>
              <a:rPr lang="cs-CZ" sz="1600" dirty="0"/>
              <a:t>stránky: HTTP, HTTPS, HTTP/2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e-mailová </a:t>
            </a:r>
            <a:r>
              <a:rPr lang="cs-CZ" sz="1600" dirty="0"/>
              <a:t>komunikace: POP, </a:t>
            </a:r>
            <a:r>
              <a:rPr lang="cs-CZ" sz="1600" dirty="0" err="1"/>
              <a:t>SMTP</a:t>
            </a:r>
            <a:r>
              <a:rPr lang="cs-CZ" sz="1600" dirty="0"/>
              <a:t>, </a:t>
            </a:r>
            <a:r>
              <a:rPr lang="cs-CZ" sz="1600" dirty="0" err="1"/>
              <a:t>IMAP</a:t>
            </a:r>
            <a:endParaRPr lang="cs-CZ" sz="1600" dirty="0"/>
          </a:p>
          <a:p>
            <a:pPr>
              <a:lnSpc>
                <a:spcPct val="120000"/>
              </a:lnSpc>
            </a:pPr>
            <a:r>
              <a:rPr lang="cs-CZ" sz="1600" dirty="0" smtClean="0"/>
              <a:t>přenos </a:t>
            </a:r>
            <a:r>
              <a:rPr lang="cs-CZ" sz="1600" dirty="0"/>
              <a:t>souborů po internetu: FTP, </a:t>
            </a:r>
            <a:r>
              <a:rPr lang="cs-CZ" sz="1600" dirty="0" err="1"/>
              <a:t>FTPS</a:t>
            </a:r>
            <a:r>
              <a:rPr lang="cs-CZ" sz="1600" dirty="0"/>
              <a:t>, </a:t>
            </a:r>
            <a:r>
              <a:rPr lang="cs-CZ" sz="1600" dirty="0" err="1"/>
              <a:t>SFTP</a:t>
            </a:r>
            <a:endParaRPr lang="cs-CZ" sz="1600" dirty="0"/>
          </a:p>
          <a:p>
            <a:pPr>
              <a:lnSpc>
                <a:spcPct val="120000"/>
              </a:lnSpc>
            </a:pPr>
            <a:r>
              <a:rPr lang="cs-CZ" sz="1600" dirty="0" err="1" smtClean="0"/>
              <a:t>streamování</a:t>
            </a:r>
            <a:r>
              <a:rPr lang="cs-CZ" sz="1600" dirty="0" smtClean="0"/>
              <a:t> </a:t>
            </a:r>
            <a:r>
              <a:rPr lang="cs-CZ" sz="1600" dirty="0"/>
              <a:t>videa, audia: </a:t>
            </a:r>
            <a:r>
              <a:rPr lang="cs-CZ" sz="1600" dirty="0" err="1"/>
              <a:t>HLS</a:t>
            </a:r>
            <a:endParaRPr lang="cs-CZ" sz="1600" dirty="0"/>
          </a:p>
          <a:p>
            <a:pPr>
              <a:lnSpc>
                <a:spcPct val="120000"/>
              </a:lnSpc>
            </a:pPr>
            <a:r>
              <a:rPr lang="cs-CZ" sz="1600" dirty="0"/>
              <a:t>další protokoly (pro chatování, videokonference...)</a:t>
            </a:r>
          </a:p>
          <a:p>
            <a:pPr>
              <a:lnSpc>
                <a:spcPct val="120000"/>
              </a:lnSpc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97" y="3847605"/>
            <a:ext cx="4285507" cy="28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62BA-9B23-42F8-8213-316DAA2D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Počítačové sítě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90E52-ABC8-48C7-A9DA-FD69F7E9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861488" cy="43055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800" dirty="0" smtClean="0"/>
              <a:t>propojení tří a více zařízení za účelem výměny dat</a:t>
            </a:r>
            <a:endParaRPr lang="cs-CZ" sz="2800" dirty="0"/>
          </a:p>
          <a:p>
            <a:pPr>
              <a:lnSpc>
                <a:spcPct val="120000"/>
              </a:lnSpc>
            </a:pPr>
            <a:r>
              <a:rPr lang="cs-CZ" sz="2800" dirty="0" smtClean="0"/>
              <a:t>většina </a:t>
            </a:r>
            <a:r>
              <a:rPr lang="cs-CZ" sz="2800" dirty="0"/>
              <a:t>počítačových sítí </a:t>
            </a:r>
            <a:r>
              <a:rPr lang="cs-CZ" sz="2800" dirty="0" smtClean="0"/>
              <a:t>dále propojena </a:t>
            </a:r>
            <a:r>
              <a:rPr lang="cs-CZ" sz="2800" dirty="0"/>
              <a:t>do globální celosvětové sítě </a:t>
            </a:r>
            <a:r>
              <a:rPr lang="cs-CZ" sz="2800" dirty="0" smtClean="0"/>
              <a:t>Internet</a:t>
            </a:r>
          </a:p>
          <a:p>
            <a:pPr>
              <a:lnSpc>
                <a:spcPct val="120000"/>
              </a:lnSpc>
            </a:pPr>
            <a:r>
              <a:rPr lang="cs-CZ" sz="2800" dirty="0" smtClean="0"/>
              <a:t>souhrn technických </a:t>
            </a:r>
            <a:br>
              <a:rPr lang="cs-CZ" sz="2800" dirty="0" smtClean="0"/>
            </a:br>
            <a:r>
              <a:rPr lang="cs-CZ" sz="2800" dirty="0" smtClean="0"/>
              <a:t>a softwarových prostředků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667" r="30000" b="1135"/>
          <a:stretch/>
        </p:blipFill>
        <p:spPr>
          <a:xfrm>
            <a:off x="7150100" y="2133387"/>
            <a:ext cx="4826000" cy="44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DHCP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dynamic</a:t>
            </a:r>
            <a:r>
              <a:rPr lang="cs-CZ" dirty="0"/>
              <a:t> host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664727" cy="46357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b="1" dirty="0" err="1" smtClean="0"/>
              <a:t>DHCP</a:t>
            </a:r>
            <a:r>
              <a:rPr lang="cs-CZ" b="1" dirty="0" smtClean="0"/>
              <a:t> server</a:t>
            </a:r>
            <a:r>
              <a:rPr lang="cs-CZ" dirty="0" smtClean="0"/>
              <a:t>: zařízení v síti se k němu připojí </a:t>
            </a:r>
            <a:br>
              <a:rPr lang="cs-CZ" dirty="0" smtClean="0"/>
            </a:br>
            <a:r>
              <a:rPr lang="cs-CZ" dirty="0" smtClean="0"/>
              <a:t>a dostane od něj (přes </a:t>
            </a:r>
            <a:r>
              <a:rPr lang="cs-CZ" b="1" dirty="0" err="1" smtClean="0"/>
              <a:t>DHCP</a:t>
            </a:r>
            <a:r>
              <a:rPr lang="cs-CZ" b="1" dirty="0" smtClean="0"/>
              <a:t> protokol</a:t>
            </a:r>
            <a:r>
              <a:rPr lang="cs-CZ" dirty="0" smtClean="0"/>
              <a:t>) údaje </a:t>
            </a:r>
            <a:br>
              <a:rPr lang="cs-CZ" dirty="0" smtClean="0"/>
            </a:br>
            <a:r>
              <a:rPr lang="cs-CZ" dirty="0" smtClean="0"/>
              <a:t>k připojení do sítě: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IP adresu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/>
              <a:t>masku </a:t>
            </a:r>
            <a:r>
              <a:rPr lang="cs-CZ" dirty="0" smtClean="0"/>
              <a:t>podsítě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adresu </a:t>
            </a:r>
            <a:r>
              <a:rPr lang="cs-CZ" dirty="0" err="1" smtClean="0"/>
              <a:t>DNS</a:t>
            </a:r>
            <a:r>
              <a:rPr lang="cs-CZ" dirty="0" smtClean="0"/>
              <a:t> serverů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adresu výchozí brány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6629400" y="3829050"/>
            <a:ext cx="5381625" cy="2886075"/>
            <a:chOff x="6591300" y="3705225"/>
            <a:chExt cx="5381625" cy="2886075"/>
          </a:xfrm>
        </p:grpSpPr>
        <p:sp>
          <p:nvSpPr>
            <p:cNvPr id="4" name="Obdélník 3"/>
            <p:cNvSpPr/>
            <p:nvPr/>
          </p:nvSpPr>
          <p:spPr>
            <a:xfrm>
              <a:off x="6591300" y="3705225"/>
              <a:ext cx="5381625" cy="28860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50" name="Picture 2" descr="How does DHCP work? – Cyber Security 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300" y="3825875"/>
              <a:ext cx="50292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94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Výchozí brána (default </a:t>
            </a:r>
            <a:r>
              <a:rPr lang="cs-CZ" dirty="0" err="1" smtClean="0"/>
              <a:t>gateway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1062138" cy="3636511"/>
          </a:xfrm>
        </p:spPr>
        <p:txBody>
          <a:bodyPr/>
          <a:lstStyle/>
          <a:p>
            <a:r>
              <a:rPr lang="cs-CZ" dirty="0" smtClean="0"/>
              <a:t>zařízení (zpravidla </a:t>
            </a:r>
            <a:r>
              <a:rPr lang="cs-CZ" dirty="0" err="1" smtClean="0"/>
              <a:t>router</a:t>
            </a:r>
            <a:r>
              <a:rPr lang="cs-CZ" dirty="0" smtClean="0"/>
              <a:t>), přes které se ostatní zařízení připojují do sítě</a:t>
            </a:r>
            <a:endParaRPr lang="cs-CZ" dirty="0"/>
          </a:p>
        </p:txBody>
      </p:sp>
      <p:pic>
        <p:nvPicPr>
          <p:cNvPr id="3074" name="Picture 2" descr="Hot Standby Router Protocol (zajištění vysoké spolehlivosti výchozí brány)  - PDF Stažení zdar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6" b="11289"/>
          <a:stretch/>
        </p:blipFill>
        <p:spPr bwMode="auto">
          <a:xfrm>
            <a:off x="1403350" y="3510671"/>
            <a:ext cx="9144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4B0F2-2900-4E7E-8984-F2FBAB20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Síťový </a:t>
            </a:r>
            <a:r>
              <a:rPr lang="cs-CZ" dirty="0" smtClean="0"/>
              <a:t>port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297E4-FDD3-46B0-AD8F-EC6B7D56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458388" cy="437853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cs-CZ" sz="1600" dirty="0" smtClean="0"/>
              <a:t>2 významy: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1400" dirty="0" smtClean="0"/>
              <a:t>zástrčka pro síťový kabel </a:t>
            </a:r>
            <a:r>
              <a:rPr lang="cs-CZ" sz="1400" dirty="0" err="1" smtClean="0"/>
              <a:t>RJ45</a:t>
            </a:r>
            <a:r>
              <a:rPr lang="cs-CZ" sz="1400" dirty="0" smtClean="0"/>
              <a:t> (= </a:t>
            </a:r>
            <a:r>
              <a:rPr lang="cs-CZ" sz="1400" dirty="0" err="1" smtClean="0"/>
              <a:t>ethernetový</a:t>
            </a:r>
            <a:r>
              <a:rPr lang="cs-CZ" sz="1400" dirty="0" smtClean="0"/>
              <a:t> port)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1400" dirty="0" smtClean="0"/>
              <a:t>číslo pro rozlišení aplikace, pro níž jsou určena síťová data</a:t>
            </a:r>
          </a:p>
          <a:p>
            <a:pPr>
              <a:lnSpc>
                <a:spcPct val="140000"/>
              </a:lnSpc>
            </a:pPr>
            <a:endParaRPr lang="cs-CZ" sz="1600" dirty="0" smtClean="0"/>
          </a:p>
          <a:p>
            <a:pPr>
              <a:lnSpc>
                <a:spcPct val="140000"/>
              </a:lnSpc>
            </a:pPr>
            <a:r>
              <a:rPr lang="cs-CZ" sz="1600" dirty="0"/>
              <a:t>s</a:t>
            </a:r>
            <a:r>
              <a:rPr lang="cs-CZ" sz="1600" dirty="0" smtClean="0"/>
              <a:t>peciální </a:t>
            </a:r>
            <a:r>
              <a:rPr lang="cs-CZ" sz="1600" dirty="0"/>
              <a:t>číslo (0 až </a:t>
            </a:r>
            <a:r>
              <a:rPr lang="cs-CZ" sz="1600" dirty="0" smtClean="0"/>
              <a:t>65535)</a:t>
            </a:r>
          </a:p>
          <a:p>
            <a:pPr>
              <a:lnSpc>
                <a:spcPct val="140000"/>
              </a:lnSpc>
            </a:pPr>
            <a:r>
              <a:rPr lang="cs-CZ" sz="1600" dirty="0"/>
              <a:t>k</a:t>
            </a:r>
            <a:r>
              <a:rPr lang="cs-CZ" sz="1600" dirty="0" smtClean="0"/>
              <a:t> rozlišení, jaká aplikace posílá / přijímá data na dané IP adrese</a:t>
            </a:r>
          </a:p>
          <a:p>
            <a:pPr>
              <a:lnSpc>
                <a:spcPct val="140000"/>
              </a:lnSpc>
            </a:pPr>
            <a:r>
              <a:rPr lang="cs-CZ" sz="1600" dirty="0" smtClean="0"/>
              <a:t>(představte si panelák – všechny partaje mají stejnou adresu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IP adresa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cs-CZ" sz="1600" dirty="0" smtClean="0"/>
              <a:t>, ale různá čísla schránek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[s</a:t>
            </a:r>
            <a:r>
              <a:rPr lang="cs-CZ" sz="1600" dirty="0" err="1" smtClean="0">
                <a:solidFill>
                  <a:schemeClr val="accent5">
                    <a:lumMod val="75000"/>
                  </a:schemeClr>
                </a:solidFill>
              </a:rPr>
              <a:t>íťový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 port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cs-CZ" sz="1600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cs-CZ" sz="1600" dirty="0" smtClean="0"/>
              <a:t>0 </a:t>
            </a:r>
            <a:r>
              <a:rPr lang="cs-CZ" sz="1600" dirty="0"/>
              <a:t>až 1023 </a:t>
            </a:r>
            <a:r>
              <a:rPr lang="cs-CZ" sz="1600" dirty="0" smtClean="0"/>
              <a:t>pro </a:t>
            </a:r>
            <a:r>
              <a:rPr lang="cs-CZ" sz="1600" dirty="0"/>
              <a:t>základní služby </a:t>
            </a:r>
            <a:r>
              <a:rPr lang="cs-CZ" sz="1600" dirty="0" smtClean="0"/>
              <a:t>sítě </a:t>
            </a:r>
            <a:r>
              <a:rPr lang="cs-CZ" sz="1600" dirty="0"/>
              <a:t>a </a:t>
            </a:r>
            <a:r>
              <a:rPr lang="cs-CZ" sz="1600" dirty="0" smtClean="0"/>
              <a:t>serverový provoz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864" r="8744"/>
          <a:stretch/>
        </p:blipFill>
        <p:spPr>
          <a:xfrm>
            <a:off x="7381875" y="3062120"/>
            <a:ext cx="4592393" cy="35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EFE86-E446-4AF2-80F2-58039B37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DNS</a:t>
            </a:r>
            <a:r>
              <a:rPr lang="cs-CZ" dirty="0" smtClean="0"/>
              <a:t> (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1B6D0-C5A5-465A-8F97-08E54E6D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667813" cy="43785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 smtClean="0"/>
              <a:t>systém serverů po celém světě, který převádí adresy domén na IP adresy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například doméně </a:t>
            </a:r>
            <a:r>
              <a:rPr lang="cs-CZ" i="1" dirty="0" smtClean="0"/>
              <a:t>seznam.cz</a:t>
            </a:r>
            <a:r>
              <a:rPr lang="cs-CZ" dirty="0" smtClean="0"/>
              <a:t> náleží IP adresa 77.75.76.3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abychom si nemuseli pamatovat čísla, ale jen názvy domén (</a:t>
            </a:r>
            <a:r>
              <a:rPr lang="cs-CZ" i="1" dirty="0" err="1" smtClean="0"/>
              <a:t>seznam.cz</a:t>
            </a:r>
            <a:r>
              <a:rPr lang="cs-CZ" i="1" dirty="0" smtClean="0"/>
              <a:t>, </a:t>
            </a:r>
            <a:r>
              <a:rPr lang="cs-CZ" i="1" dirty="0" err="1" smtClean="0"/>
              <a:t>google.com</a:t>
            </a:r>
            <a:r>
              <a:rPr lang="cs-CZ" i="1" dirty="0" smtClean="0"/>
              <a:t>, </a:t>
            </a:r>
            <a:r>
              <a:rPr lang="cs-CZ" i="1" dirty="0" err="1" smtClean="0"/>
              <a:t>instagram.com</a:t>
            </a:r>
            <a:r>
              <a:rPr lang="cs-CZ" dirty="0" smtClean="0"/>
              <a:t>...)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systém je decentralizovaný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servery mají hierarchii (nadřazenost)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D886FD6-9B7E-436B-A84B-DAF6C183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1" t="7246" r="18071" b="7246"/>
          <a:stretch/>
        </p:blipFill>
        <p:spPr>
          <a:xfrm>
            <a:off x="6486525" y="2933700"/>
            <a:ext cx="5363477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61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EFE86-E446-4AF2-80F2-58039B37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Proxy server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1B6D0-C5A5-465A-8F97-08E54E6D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7"/>
            <a:ext cx="5095200" cy="43785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/>
              <a:t>prostředník mezi klientem a cílovým počítačem</a:t>
            </a:r>
          </a:p>
          <a:p>
            <a:pPr>
              <a:lnSpc>
                <a:spcPct val="140000"/>
              </a:lnSpc>
            </a:pPr>
            <a:r>
              <a:rPr lang="cs-CZ" dirty="0"/>
              <a:t>překládá klientské požadavky a vůči cílovému počítači vystupuje sám jako klient</a:t>
            </a:r>
          </a:p>
          <a:p>
            <a:pPr>
              <a:lnSpc>
                <a:spcPct val="140000"/>
              </a:lnSpc>
            </a:pPr>
            <a:r>
              <a:rPr lang="cs-CZ" dirty="0"/>
              <a:t>přijatou odpověď následně odesílá zpět na klienta</a:t>
            </a:r>
          </a:p>
          <a:p>
            <a:pPr>
              <a:lnSpc>
                <a:spcPct val="140000"/>
              </a:lnSpc>
            </a:pPr>
            <a:r>
              <a:rPr lang="cs-CZ" dirty="0"/>
              <a:t>zpravidla slouží k </a:t>
            </a:r>
            <a:r>
              <a:rPr lang="cs-CZ" dirty="0" smtClean="0"/>
              <a:t>ukrytí </a:t>
            </a:r>
            <a:r>
              <a:rPr lang="cs-CZ" dirty="0"/>
              <a:t>skutečného klienta před cílovým počítačem</a:t>
            </a: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5A6A1A2D-37A2-47E6-8DDB-63ABCF6B8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98" b="17198"/>
          <a:stretch/>
        </p:blipFill>
        <p:spPr>
          <a:xfrm>
            <a:off x="6095999" y="3710427"/>
            <a:ext cx="5831194" cy="289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9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06202-4919-4089-865F-2C1478C6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a jeho služby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37D12-07C1-4914-86A7-8589466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115988" cy="45118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 smtClean="0"/>
              <a:t>celosvětový </a:t>
            </a:r>
            <a:r>
              <a:rPr lang="cs-CZ" dirty="0"/>
              <a:t>systém propojených počítačových sítí („síť sítí</a:t>
            </a:r>
            <a:r>
              <a:rPr lang="cs-CZ" dirty="0" smtClean="0"/>
              <a:t>“)</a:t>
            </a:r>
            <a:endParaRPr lang="cs-CZ" dirty="0"/>
          </a:p>
          <a:p>
            <a:pPr>
              <a:lnSpc>
                <a:spcPct val="140000"/>
              </a:lnSpc>
            </a:pPr>
            <a:r>
              <a:rPr lang="cs-CZ" dirty="0" smtClean="0"/>
              <a:t>služby: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wide</a:t>
            </a:r>
            <a:r>
              <a:rPr lang="cs-CZ" dirty="0" smtClean="0"/>
              <a:t> web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e-mail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vzdálené ovládání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přenos souborů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...mnoho dalších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pozor, např. online shopping </a:t>
            </a:r>
            <a:r>
              <a:rPr lang="cs-CZ" b="1" i="1" dirty="0" smtClean="0"/>
              <a:t>není služba internetu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ale konkrétní společnosti, a je </a:t>
            </a:r>
            <a:r>
              <a:rPr lang="cs-CZ" b="1" i="1" dirty="0" smtClean="0"/>
              <a:t>realizován prostřednictvím www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42" y="3231632"/>
            <a:ext cx="7573254" cy="23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...myslím, že jsem na spoustu věcí zapomněl...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...ale každopádně vám 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1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EEDE8-48E7-4184-83B2-381ADC2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 adresa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27618-902F-4FEA-9905-730FE6AB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705913" cy="44737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 smtClean="0"/>
              <a:t>číselná adresa síťového zařízení</a:t>
            </a:r>
          </a:p>
          <a:p>
            <a:pPr>
              <a:lnSpc>
                <a:spcPct val="140000"/>
              </a:lnSpc>
            </a:pPr>
            <a:r>
              <a:rPr lang="cs-CZ" dirty="0"/>
              <a:t>z</a:t>
            </a:r>
            <a:r>
              <a:rPr lang="cs-CZ" dirty="0" smtClean="0"/>
              <a:t>ařízení ji může mít buď fixní (pevnou, nastavenou ručně člověkem) nebo dynamickou (proměnlivou, přiřazenou při připojení do sítě)</a:t>
            </a:r>
            <a:endParaRPr lang="cs-CZ" dirty="0"/>
          </a:p>
          <a:p>
            <a:pPr>
              <a:lnSpc>
                <a:spcPct val="140000"/>
              </a:lnSpc>
            </a:pPr>
            <a:r>
              <a:rPr lang="cs-CZ" dirty="0" smtClean="0"/>
              <a:t>dvě verze</a:t>
            </a:r>
            <a:r>
              <a:rPr lang="cs-CZ" dirty="0"/>
              <a:t>: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IPv4 – 32 bitové </a:t>
            </a:r>
            <a:r>
              <a:rPr lang="cs-CZ" dirty="0" smtClean="0"/>
              <a:t>číslo (4 bajty)</a:t>
            </a:r>
          </a:p>
          <a:p>
            <a:pPr marL="895350" lvl="2" indent="0">
              <a:lnSpc>
                <a:spcPct val="140000"/>
              </a:lnSpc>
              <a:buNone/>
            </a:pPr>
            <a:r>
              <a:rPr lang="cs-CZ" dirty="0" smtClean="0"/>
              <a:t>např. 192.168.0.1</a:t>
            </a:r>
          </a:p>
          <a:p>
            <a:pPr marL="895350" lvl="2" indent="0">
              <a:lnSpc>
                <a:spcPct val="140000"/>
              </a:lnSpc>
              <a:buNone/>
            </a:pPr>
            <a:r>
              <a:rPr lang="cs-CZ" dirty="0"/>
              <a:t>z</a:t>
            </a:r>
            <a:r>
              <a:rPr lang="cs-CZ" dirty="0" smtClean="0"/>
              <a:t>astaralá – maximálně 255.255.255.255 (nedostačující)</a:t>
            </a:r>
            <a:endParaRPr lang="cs-CZ" dirty="0"/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IPv6 – 128 bitové </a:t>
            </a:r>
            <a:r>
              <a:rPr lang="cs-CZ" dirty="0" smtClean="0"/>
              <a:t>číslo (16 bajtů)</a:t>
            </a:r>
          </a:p>
          <a:p>
            <a:pPr marL="895350" lvl="2" indent="0">
              <a:lnSpc>
                <a:spcPct val="140000"/>
              </a:lnSpc>
              <a:buNone/>
            </a:pPr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err="1" smtClean="0">
                <a:effectLst/>
              </a:rPr>
              <a:t>2001:0db8:85a3:0000:0000:8a2e:0370:7334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75" y="2581415"/>
            <a:ext cx="5167498" cy="394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5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EEDE8-48E7-4184-83B2-381ADC2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MAC adresa (= fyzická adresa)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27618-902F-4FEA-9905-730FE6AB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584561" cy="44737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 smtClean="0"/>
              <a:t>číselný identifikátor konkrétního zařízení</a:t>
            </a:r>
            <a:endParaRPr lang="cs-CZ" dirty="0"/>
          </a:p>
          <a:p>
            <a:pPr>
              <a:lnSpc>
                <a:spcPct val="140000"/>
              </a:lnSpc>
            </a:pPr>
            <a:r>
              <a:rPr lang="cs-CZ" dirty="0" smtClean="0"/>
              <a:t>podle něj lze zjistit, jaké zařízení se do sítě připojuje</a:t>
            </a:r>
          </a:p>
          <a:p>
            <a:pPr>
              <a:lnSpc>
                <a:spcPct val="140000"/>
              </a:lnSpc>
            </a:pPr>
            <a:r>
              <a:rPr lang="cs-CZ" dirty="0"/>
              <a:t>l</a:t>
            </a:r>
            <a:r>
              <a:rPr lang="cs-CZ" dirty="0" smtClean="0"/>
              <a:t>ze omezit přístup do sítě </a:t>
            </a:r>
            <a:br>
              <a:rPr lang="cs-CZ" dirty="0" smtClean="0"/>
            </a:br>
            <a:r>
              <a:rPr lang="cs-CZ" dirty="0" smtClean="0"/>
              <a:t>na konkrétní MAC adresy </a:t>
            </a:r>
            <a:br>
              <a:rPr lang="cs-CZ" dirty="0" smtClean="0"/>
            </a:br>
            <a:r>
              <a:rPr lang="cs-CZ" dirty="0" smtClean="0"/>
              <a:t>(= zařízení) a jiné nepovolit</a:t>
            </a:r>
          </a:p>
        </p:txBody>
      </p:sp>
      <p:pic>
        <p:nvPicPr>
          <p:cNvPr id="1026" name="Picture 2" descr="What Is A MAC Address And Why You Should Know About It? | by Lakshan  Mamalgah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48" y="2222287"/>
            <a:ext cx="6335252" cy="35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EEDE8-48E7-4184-83B2-381ADC2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 paket (IP </a:t>
            </a:r>
            <a:r>
              <a:rPr lang="cs-CZ" dirty="0" err="1" smtClean="0"/>
              <a:t>packet</a:t>
            </a:r>
            <a:r>
              <a:rPr lang="cs-CZ" dirty="0" smtClean="0"/>
              <a:t>) / </a:t>
            </a:r>
            <a:r>
              <a:rPr lang="cs-CZ" dirty="0" err="1" smtClean="0"/>
              <a:t>stream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27618-902F-4FEA-9905-730FE6AB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852748" cy="44737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400" dirty="0" smtClean="0"/>
              <a:t>data jsou v síti posílaná buď po částech – paketech (většina) nebo jako proud dat (</a:t>
            </a:r>
            <a:r>
              <a:rPr lang="cs-CZ" sz="2400" dirty="0" err="1" smtClean="0"/>
              <a:t>stream</a:t>
            </a:r>
            <a:r>
              <a:rPr lang="cs-CZ" sz="24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rozdělení dat na pakety je bezpečnější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nedoručené nebo poškozené pakety je možno poslat znovu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každý paket má adresu odesilatele, adresu příjemce a data, která je třeba doručit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968343" y="447188"/>
            <a:ext cx="3924589" cy="6049772"/>
            <a:chOff x="8991804" y="1654366"/>
            <a:chExt cx="3055507" cy="471007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90"/>
            <a:stretch/>
          </p:blipFill>
          <p:spPr>
            <a:xfrm>
              <a:off x="8991804" y="1654366"/>
              <a:ext cx="2551011" cy="245079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4"/>
            <a:stretch/>
          </p:blipFill>
          <p:spPr>
            <a:xfrm>
              <a:off x="9440882" y="3913650"/>
              <a:ext cx="2606429" cy="2450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2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13B26-A360-41D8-940A-3CA75AA5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 k síti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54B4D-5660-4184-8E35-DAB95729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769413" cy="43944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 smtClean="0"/>
              <a:t>telefonní linka (zastaralé)</a:t>
            </a:r>
          </a:p>
          <a:p>
            <a:pPr>
              <a:lnSpc>
                <a:spcPct val="140000"/>
              </a:lnSpc>
            </a:pPr>
            <a:r>
              <a:rPr lang="cs-CZ" dirty="0"/>
              <a:t>k</a:t>
            </a:r>
            <a:r>
              <a:rPr lang="cs-CZ" dirty="0" smtClean="0"/>
              <a:t>abelová přípojka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Ethernet</a:t>
            </a:r>
            <a:r>
              <a:rPr lang="cs-CZ" dirty="0" smtClean="0"/>
              <a:t>, konektor </a:t>
            </a:r>
            <a:r>
              <a:rPr lang="cs-CZ" dirty="0" err="1" smtClean="0"/>
              <a:t>RJ45</a:t>
            </a:r>
            <a:r>
              <a:rPr lang="cs-CZ" dirty="0" smtClean="0"/>
              <a:t>)</a:t>
            </a:r>
            <a:endParaRPr lang="cs-CZ" dirty="0"/>
          </a:p>
          <a:p>
            <a:pPr>
              <a:lnSpc>
                <a:spcPct val="140000"/>
              </a:lnSpc>
            </a:pPr>
            <a:r>
              <a:rPr lang="cs-CZ" dirty="0"/>
              <a:t>b</a:t>
            </a:r>
            <a:r>
              <a:rPr lang="cs-CZ" dirty="0" smtClean="0"/>
              <a:t>ezdrátová </a:t>
            </a:r>
            <a:r>
              <a:rPr lang="cs-CZ" dirty="0"/>
              <a:t>datová síť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satelitní </a:t>
            </a:r>
            <a:r>
              <a:rPr lang="cs-CZ" dirty="0"/>
              <a:t>síť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mobilní </a:t>
            </a:r>
            <a:r>
              <a:rPr lang="cs-CZ" dirty="0"/>
              <a:t>telefonní síť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Wi-Fi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elektrická </a:t>
            </a:r>
            <a:r>
              <a:rPr lang="cs-CZ" dirty="0"/>
              <a:t>rozvodná </a:t>
            </a:r>
            <a:r>
              <a:rPr lang="cs-CZ" dirty="0" smtClean="0"/>
              <a:t>síť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optická síť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098" name="Picture 2" descr="Nefunguje WiFi a nejde internet? 5 tipů, jak opravit problé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1558"/>
          <a:stretch/>
        </p:blipFill>
        <p:spPr bwMode="auto">
          <a:xfrm>
            <a:off x="5656037" y="2222288"/>
            <a:ext cx="6193223" cy="41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362BA-9B23-42F8-8213-316DAA2D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 dle rozsahu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90E52-ABC8-48C7-A9DA-FD69F7E9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090088" cy="46357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cs-CZ" dirty="0"/>
              <a:t>LAN – </a:t>
            </a:r>
            <a:r>
              <a:rPr lang="cs-CZ" dirty="0" err="1"/>
              <a:t>Local</a:t>
            </a:r>
            <a:r>
              <a:rPr lang="cs-CZ" dirty="0"/>
              <a:t> Area Network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místní síť, většinou v rámci bytu/budovy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většinou maximálně desítky počítačů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v </a:t>
            </a:r>
            <a:r>
              <a:rPr lang="cs-CZ" dirty="0" err="1"/>
              <a:t>routeru</a:t>
            </a:r>
            <a:r>
              <a:rPr lang="cs-CZ" dirty="0"/>
              <a:t> též označení pro vnitřní </a:t>
            </a:r>
            <a:r>
              <a:rPr lang="cs-CZ" dirty="0" smtClean="0"/>
              <a:t>síť</a:t>
            </a:r>
          </a:p>
          <a:p>
            <a:pPr>
              <a:lnSpc>
                <a:spcPct val="140000"/>
              </a:lnSpc>
            </a:pPr>
            <a:r>
              <a:rPr lang="cs-CZ" dirty="0" err="1"/>
              <a:t>WLAN</a:t>
            </a:r>
            <a:r>
              <a:rPr lang="cs-CZ" dirty="0"/>
              <a:t> – </a:t>
            </a:r>
            <a:r>
              <a:rPr lang="cs-CZ" dirty="0" err="1"/>
              <a:t>Wireless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Area Network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bezdrátová LAN</a:t>
            </a:r>
          </a:p>
          <a:p>
            <a:pPr>
              <a:lnSpc>
                <a:spcPct val="140000"/>
              </a:lnSpc>
            </a:pPr>
            <a:r>
              <a:rPr lang="cs-CZ" dirty="0" smtClean="0"/>
              <a:t>MAN – Metropolitan Area Network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síť v rámci města, jeden poskytovatel</a:t>
            </a:r>
          </a:p>
          <a:p>
            <a:pPr>
              <a:lnSpc>
                <a:spcPct val="140000"/>
              </a:lnSpc>
            </a:pPr>
            <a:r>
              <a:rPr lang="cs-CZ" dirty="0" err="1"/>
              <a:t>WAN</a:t>
            </a:r>
            <a:r>
              <a:rPr lang="cs-CZ" dirty="0"/>
              <a:t> – </a:t>
            </a:r>
            <a:r>
              <a:rPr lang="cs-CZ" dirty="0" err="1"/>
              <a:t>Wide</a:t>
            </a:r>
            <a:r>
              <a:rPr lang="cs-CZ" dirty="0"/>
              <a:t> Area Network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rozsáhlá síť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dirty="0"/>
              <a:t>většinou ta, ke které připojujeme naši </a:t>
            </a:r>
            <a:r>
              <a:rPr lang="cs-CZ" dirty="0" smtClean="0"/>
              <a:t>LAN, Internet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47" y="1417638"/>
            <a:ext cx="488022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9300" y="152400"/>
            <a:ext cx="10693400" cy="652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19100"/>
            <a:ext cx="98869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508166" y="83127"/>
            <a:ext cx="8953995" cy="6626431"/>
            <a:chOff x="1508166" y="83127"/>
            <a:chExt cx="8953995" cy="6626431"/>
          </a:xfrm>
        </p:grpSpPr>
        <p:sp>
          <p:nvSpPr>
            <p:cNvPr id="2" name="Obdélník 1"/>
            <p:cNvSpPr/>
            <p:nvPr/>
          </p:nvSpPr>
          <p:spPr>
            <a:xfrm>
              <a:off x="1508166" y="83127"/>
              <a:ext cx="8953995" cy="66264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Picture 2" descr="Metropolitan Area Networks - an overview | ScienceDirect Topic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422" y="300347"/>
              <a:ext cx="8193356" cy="617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40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1689</TotalTime>
  <Words>822</Words>
  <Application>Microsoft Office PowerPoint</Application>
  <PresentationFormat>Širokoúhlá obrazovka</PresentationFormat>
  <Paragraphs>138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Century Gothic</vt:lpstr>
      <vt:lpstr>Wingdings</vt:lpstr>
      <vt:lpstr>Wingdings 2</vt:lpstr>
      <vt:lpstr>Citáty</vt:lpstr>
      <vt:lpstr>Počítačové sítě</vt:lpstr>
      <vt:lpstr>Počítačové sítě</vt:lpstr>
      <vt:lpstr>IP adresa</vt:lpstr>
      <vt:lpstr>MAC adresa (= fyzická adresa)</vt:lpstr>
      <vt:lpstr>IP paket (IP packet) / stream</vt:lpstr>
      <vt:lpstr>Způsoby připojení k síti</vt:lpstr>
      <vt:lpstr>Sítě dle rozsahu</vt:lpstr>
      <vt:lpstr>Prezentace aplikace PowerPoint</vt:lpstr>
      <vt:lpstr>Prezentace aplikace PowerPoint</vt:lpstr>
      <vt:lpstr>Síťové prvky</vt:lpstr>
      <vt:lpstr>Směřovač (router)</vt:lpstr>
      <vt:lpstr>Přepínač (switch)</vt:lpstr>
      <vt:lpstr>Přístupový bod (AP, access point)</vt:lpstr>
      <vt:lpstr>Most (bridge)</vt:lpstr>
      <vt:lpstr>Opakovač (repeater)</vt:lpstr>
      <vt:lpstr>Síťový firewall</vt:lpstr>
      <vt:lpstr>Prezentace aplikace PowerPoint</vt:lpstr>
      <vt:lpstr>Síťové protokoly 1/2</vt:lpstr>
      <vt:lpstr>Síťové protokoly 2/2</vt:lpstr>
      <vt:lpstr>DHCP (dynamic host control protocol)</vt:lpstr>
      <vt:lpstr>Výchozí brána (default gateway)</vt:lpstr>
      <vt:lpstr>Síťový port</vt:lpstr>
      <vt:lpstr>DNS (domain name system)</vt:lpstr>
      <vt:lpstr>Proxy server</vt:lpstr>
      <vt:lpstr>Internet a jeho služby</vt:lpstr>
      <vt:lpstr>...myslím, že jsem na spoustu věcí zapomněl...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</dc:title>
  <dc:creator>Jiří Mácha</dc:creator>
  <cp:lastModifiedBy>Jan Flaška</cp:lastModifiedBy>
  <cp:revision>75</cp:revision>
  <dcterms:created xsi:type="dcterms:W3CDTF">2020-01-14T19:24:23Z</dcterms:created>
  <dcterms:modified xsi:type="dcterms:W3CDTF">2021-03-23T21:04:22Z</dcterms:modified>
</cp:coreProperties>
</file>